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4" r:id="rId5"/>
    <p:sldMasterId id="2147483692" r:id="rId6"/>
    <p:sldMasterId id="2147483704" r:id="rId7"/>
    <p:sldMasterId id="2147483716" r:id="rId8"/>
    <p:sldMasterId id="2147483728" r:id="rId9"/>
  </p:sldMasterIdLst>
  <p:notesMasterIdLst>
    <p:notesMasterId r:id="rId20"/>
  </p:notesMasterIdLst>
  <p:handoutMasterIdLst>
    <p:handoutMasterId r:id="rId21"/>
  </p:handoutMasterIdLst>
  <p:sldIdLst>
    <p:sldId id="376" r:id="rId10"/>
    <p:sldId id="428" r:id="rId11"/>
    <p:sldId id="427" r:id="rId12"/>
    <p:sldId id="446" r:id="rId13"/>
    <p:sldId id="445" r:id="rId14"/>
    <p:sldId id="441" r:id="rId15"/>
    <p:sldId id="443" r:id="rId16"/>
    <p:sldId id="448" r:id="rId17"/>
    <p:sldId id="447" r:id="rId18"/>
    <p:sldId id="435" r:id="rId19"/>
  </p:sldIdLst>
  <p:sldSz cx="9144000" cy="6858000" type="screen4x3"/>
  <p:notesSz cx="6669088" cy="97758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E7"/>
    <a:srgbClr val="EFD6F2"/>
    <a:srgbClr val="FBE1F5"/>
    <a:srgbClr val="FFFFFF"/>
    <a:srgbClr val="FFCCCC"/>
    <a:srgbClr val="000000"/>
    <a:srgbClr val="FAD2EF"/>
    <a:srgbClr val="FFCCFF"/>
    <a:srgbClr val="B381D9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5" autoAdjust="0"/>
    <p:restoredTop sz="94587" autoAdjust="0"/>
  </p:normalViewPr>
  <p:slideViewPr>
    <p:cSldViewPr>
      <p:cViewPr>
        <p:scale>
          <a:sx n="50" d="100"/>
          <a:sy n="50" d="100"/>
        </p:scale>
        <p:origin x="-72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C4A2F-4769-49F8-BE30-2CD8B84F3CFB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9" csCatId="colorful" phldr="1"/>
      <dgm:spPr/>
      <dgm:t>
        <a:bodyPr/>
        <a:lstStyle/>
        <a:p>
          <a:endParaRPr lang="fr-FR"/>
        </a:p>
      </dgm:t>
    </dgm:pt>
    <dgm:pt modelId="{F7B58164-F554-483F-9644-BF768E927FA0}">
      <dgm:prSet phldrT="[Texte]" custT="1"/>
      <dgm:spPr>
        <a:solidFill>
          <a:srgbClr val="008000">
            <a:alpha val="80000"/>
          </a:srgbClr>
        </a:solidFill>
      </dgm:spPr>
      <dgm:t>
        <a:bodyPr anchor="ctr"/>
        <a:lstStyle/>
        <a:p>
          <a:r>
            <a:rPr lang="en-US" sz="2400" b="1" dirty="0" smtClean="0">
              <a:solidFill>
                <a:schemeClr val="bg1"/>
              </a:solidFill>
            </a:rPr>
            <a:t>Demographics</a:t>
          </a:r>
          <a:endParaRPr lang="fr-FR" sz="2400" b="1" dirty="0">
            <a:solidFill>
              <a:schemeClr val="bg1"/>
            </a:solidFill>
          </a:endParaRPr>
        </a:p>
      </dgm:t>
    </dgm:pt>
    <dgm:pt modelId="{5E0FCC4B-6CE3-4460-A4DD-130A9E39D93E}" type="parTrans" cxnId="{109CF6EF-9D3B-41B3-B28C-4E345272AD3B}">
      <dgm:prSet/>
      <dgm:spPr/>
      <dgm:t>
        <a:bodyPr/>
        <a:lstStyle/>
        <a:p>
          <a:endParaRPr lang="fr-FR"/>
        </a:p>
      </dgm:t>
    </dgm:pt>
    <dgm:pt modelId="{FA0ED741-C03F-4C66-A68D-49F38DAD3618}" type="sibTrans" cxnId="{109CF6EF-9D3B-41B3-B28C-4E345272AD3B}">
      <dgm:prSet/>
      <dgm:spPr/>
      <dgm:t>
        <a:bodyPr/>
        <a:lstStyle/>
        <a:p>
          <a:endParaRPr lang="fr-FR"/>
        </a:p>
      </dgm:t>
    </dgm:pt>
    <dgm:pt modelId="{34B3901C-D8F6-492F-BAA2-91CBB402BCC4}">
      <dgm:prSet phldrT="[Texte]" custT="1"/>
      <dgm:spPr>
        <a:solidFill>
          <a:srgbClr val="008000">
            <a:alpha val="80000"/>
          </a:srgbClr>
        </a:solidFill>
      </dgm:spPr>
      <dgm:t>
        <a:bodyPr anchor="ctr"/>
        <a:lstStyle/>
        <a:p>
          <a:r>
            <a:rPr lang="fr-FR" sz="2400" b="1" dirty="0">
              <a:solidFill>
                <a:srgbClr val="FFFFFF"/>
              </a:solidFill>
            </a:rPr>
            <a:t>Medical</a:t>
          </a:r>
          <a:r>
            <a:rPr lang="fr-FR" sz="2400" b="1" baseline="0" dirty="0">
              <a:solidFill>
                <a:srgbClr val="FFFFFF"/>
              </a:solidFill>
            </a:rPr>
            <a:t> History</a:t>
          </a:r>
          <a:endParaRPr lang="fr-FR" sz="2400" b="1" dirty="0">
            <a:solidFill>
              <a:srgbClr val="FFFFFF"/>
            </a:solidFill>
          </a:endParaRPr>
        </a:p>
      </dgm:t>
    </dgm:pt>
    <dgm:pt modelId="{AB8F52AA-EABF-4E12-9A17-EB6D4079AE3D}" type="parTrans" cxnId="{F9634BEA-926B-409E-AD0E-03975734D2EE}">
      <dgm:prSet/>
      <dgm:spPr/>
      <dgm:t>
        <a:bodyPr/>
        <a:lstStyle/>
        <a:p>
          <a:endParaRPr lang="fr-FR"/>
        </a:p>
      </dgm:t>
    </dgm:pt>
    <dgm:pt modelId="{9CE7369A-774E-4609-9661-948FCEF494FE}" type="sibTrans" cxnId="{F9634BEA-926B-409E-AD0E-03975734D2EE}">
      <dgm:prSet/>
      <dgm:spPr/>
      <dgm:t>
        <a:bodyPr/>
        <a:lstStyle/>
        <a:p>
          <a:endParaRPr lang="fr-FR"/>
        </a:p>
      </dgm:t>
    </dgm:pt>
    <dgm:pt modelId="{17FCCC98-4709-43F7-9E6D-15DF0211EC59}">
      <dgm:prSet phldrT="[Texte]" custT="1"/>
      <dgm:spPr>
        <a:solidFill>
          <a:srgbClr val="008000">
            <a:alpha val="80000"/>
          </a:srgbClr>
        </a:solidFill>
      </dgm:spPr>
      <dgm:t>
        <a:bodyPr anchor="ctr"/>
        <a:lstStyle/>
        <a:p>
          <a:r>
            <a:rPr lang="fr-FR" sz="2400" b="1" dirty="0">
              <a:solidFill>
                <a:srgbClr val="FFFFFF"/>
              </a:solidFill>
            </a:rPr>
            <a:t>Prescription</a:t>
          </a:r>
        </a:p>
      </dgm:t>
    </dgm:pt>
    <dgm:pt modelId="{0038F5D3-DA16-4E51-B3F1-9929B98F161B}" type="parTrans" cxnId="{EB9A8CC0-AC8C-4C02-97D2-5D4129589FDB}">
      <dgm:prSet/>
      <dgm:spPr/>
      <dgm:t>
        <a:bodyPr/>
        <a:lstStyle/>
        <a:p>
          <a:endParaRPr lang="fr-FR"/>
        </a:p>
      </dgm:t>
    </dgm:pt>
    <dgm:pt modelId="{211ED1CD-8E2A-4F0D-BD04-B1A3BB7CE2A4}" type="sibTrans" cxnId="{EB9A8CC0-AC8C-4C02-97D2-5D4129589FDB}">
      <dgm:prSet/>
      <dgm:spPr/>
      <dgm:t>
        <a:bodyPr/>
        <a:lstStyle/>
        <a:p>
          <a:endParaRPr lang="fr-FR"/>
        </a:p>
      </dgm:t>
    </dgm:pt>
    <dgm:pt modelId="{CCAA2E4B-A883-41BA-BD07-7C4DFD26FFBB}">
      <dgm:prSet phldrT="[Texte]" custT="1"/>
      <dgm:spPr>
        <a:solidFill>
          <a:srgbClr val="008000">
            <a:alpha val="80000"/>
          </a:srgbClr>
        </a:solidFill>
      </dgm:spPr>
      <dgm:t>
        <a:bodyPr anchor="ctr"/>
        <a:lstStyle/>
        <a:p>
          <a:r>
            <a:rPr lang="en-US" sz="1600" dirty="0" smtClean="0">
              <a:solidFill>
                <a:srgbClr val="FFFFFF"/>
              </a:solidFill>
            </a:rPr>
            <a:t>Height, weight, BP, laboratory results, </a:t>
          </a:r>
          <a:r>
            <a:rPr lang="en-US" sz="1600" dirty="0" err="1" smtClean="0">
              <a:solidFill>
                <a:srgbClr val="FFFFFF"/>
              </a:solidFill>
            </a:rPr>
            <a:t>immunisations</a:t>
          </a:r>
          <a:r>
            <a:rPr lang="en-US" sz="1600" dirty="0" smtClean="0">
              <a:solidFill>
                <a:srgbClr val="FFFFFF"/>
              </a:solidFill>
            </a:rPr>
            <a:t>, life style data…</a:t>
          </a:r>
          <a:endParaRPr lang="fr-FR" sz="1600" dirty="0">
            <a:solidFill>
              <a:srgbClr val="FFFFFF"/>
            </a:solidFill>
          </a:endParaRPr>
        </a:p>
      </dgm:t>
    </dgm:pt>
    <dgm:pt modelId="{24A0617F-1D00-4509-8097-AFD977941044}" type="parTrans" cxnId="{7A155320-BE23-4411-9AE4-F11C2535919B}">
      <dgm:prSet/>
      <dgm:spPr/>
      <dgm:t>
        <a:bodyPr/>
        <a:lstStyle/>
        <a:p>
          <a:endParaRPr lang="en-US"/>
        </a:p>
      </dgm:t>
    </dgm:pt>
    <dgm:pt modelId="{420B8A6C-169A-4C5C-90D9-21461BA0636F}" type="sibTrans" cxnId="{7A155320-BE23-4411-9AE4-F11C2535919B}">
      <dgm:prSet/>
      <dgm:spPr/>
      <dgm:t>
        <a:bodyPr/>
        <a:lstStyle/>
        <a:p>
          <a:endParaRPr lang="en-US"/>
        </a:p>
      </dgm:t>
    </dgm:pt>
    <dgm:pt modelId="{2F2325CE-4B1C-4F09-9A8C-6EC76A8220B5}">
      <dgm:prSet phldrT="[Texte]" custT="1"/>
      <dgm:spPr>
        <a:solidFill>
          <a:srgbClr val="008000">
            <a:alpha val="80000"/>
          </a:srgbClr>
        </a:solidFill>
      </dgm:spPr>
      <dgm:t>
        <a:bodyPr anchor="ctr"/>
        <a:lstStyle/>
        <a:p>
          <a:r>
            <a:rPr lang="en-US" sz="1600" dirty="0" smtClean="0">
              <a:solidFill>
                <a:schemeClr val="bg1"/>
              </a:solidFill>
            </a:rPr>
            <a:t>Year of birth, gender, registration dates etc</a:t>
          </a:r>
          <a:endParaRPr lang="fr-FR" sz="1600" dirty="0">
            <a:solidFill>
              <a:schemeClr val="bg1"/>
            </a:solidFill>
          </a:endParaRPr>
        </a:p>
      </dgm:t>
    </dgm:pt>
    <dgm:pt modelId="{D95B2D35-85C6-4C39-9673-DDB6694F098F}" type="parTrans" cxnId="{C456893A-0FDB-48AF-8706-7A366D2187BC}">
      <dgm:prSet/>
      <dgm:spPr/>
      <dgm:t>
        <a:bodyPr/>
        <a:lstStyle/>
        <a:p>
          <a:endParaRPr lang="en-US"/>
        </a:p>
      </dgm:t>
    </dgm:pt>
    <dgm:pt modelId="{B25A2287-5F4B-4AB9-922A-E8822CB1883F}" type="sibTrans" cxnId="{C456893A-0FDB-48AF-8706-7A366D2187BC}">
      <dgm:prSet/>
      <dgm:spPr>
        <a:ln>
          <a:solidFill>
            <a:srgbClr val="00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EE3B9848-C21A-4A97-9B66-7CF0E3058791}">
      <dgm:prSet phldrT="[Texte]" custT="1"/>
      <dgm:spPr>
        <a:solidFill>
          <a:srgbClr val="008000">
            <a:alpha val="80000"/>
          </a:srgbClr>
        </a:solidFill>
      </dgm:spPr>
      <dgm:t>
        <a:bodyPr anchor="ctr"/>
        <a:lstStyle/>
        <a:p>
          <a:r>
            <a:rPr lang="en-US" sz="1600" dirty="0" smtClean="0">
              <a:solidFill>
                <a:srgbClr val="FFFFFF"/>
              </a:solidFill>
            </a:rPr>
            <a:t>Event dates, diagnosis, symptoms, risk factors, co-morbidities, referrals…</a:t>
          </a:r>
          <a:endParaRPr lang="fr-FR" sz="1600" dirty="0">
            <a:solidFill>
              <a:srgbClr val="FFFFFF"/>
            </a:solidFill>
          </a:endParaRPr>
        </a:p>
      </dgm:t>
    </dgm:pt>
    <dgm:pt modelId="{943F78F8-450D-423B-9FD2-17B46B79ECA9}" type="parTrans" cxnId="{7532B049-8CE0-4FDA-ACAF-5720938781F6}">
      <dgm:prSet/>
      <dgm:spPr/>
      <dgm:t>
        <a:bodyPr/>
        <a:lstStyle/>
        <a:p>
          <a:endParaRPr lang="en-US"/>
        </a:p>
      </dgm:t>
    </dgm:pt>
    <dgm:pt modelId="{5F4A58E1-A6C0-4C57-A263-6BFF2D717E9E}" type="sibTrans" cxnId="{7532B049-8CE0-4FDA-ACAF-5720938781F6}">
      <dgm:prSet/>
      <dgm:spPr/>
      <dgm:t>
        <a:bodyPr/>
        <a:lstStyle/>
        <a:p>
          <a:endParaRPr lang="en-US"/>
        </a:p>
      </dgm:t>
    </dgm:pt>
    <dgm:pt modelId="{0D608A98-9275-4114-99CA-9A0341DAB085}">
      <dgm:prSet phldrT="[Texte]" custT="1"/>
      <dgm:spPr>
        <a:solidFill>
          <a:srgbClr val="008000">
            <a:alpha val="80000"/>
          </a:srgbClr>
        </a:solidFill>
      </dgm:spPr>
      <dgm:t>
        <a:bodyPr anchor="ctr"/>
        <a:lstStyle/>
        <a:p>
          <a:r>
            <a:rPr lang="en-US" sz="1600" dirty="0" smtClean="0">
              <a:solidFill>
                <a:srgbClr val="FFFFFF"/>
              </a:solidFill>
            </a:rPr>
            <a:t>Rx dates, molecule, dosage, form, duration…..</a:t>
          </a:r>
          <a:endParaRPr lang="fr-FR" sz="1600" dirty="0">
            <a:solidFill>
              <a:srgbClr val="FFFFFF"/>
            </a:solidFill>
          </a:endParaRPr>
        </a:p>
      </dgm:t>
    </dgm:pt>
    <dgm:pt modelId="{A4592048-127D-4F57-836A-6F164AA5A529}" type="parTrans" cxnId="{8040012D-8A34-4560-8D98-F95EFBD3D42B}">
      <dgm:prSet/>
      <dgm:spPr/>
      <dgm:t>
        <a:bodyPr/>
        <a:lstStyle/>
        <a:p>
          <a:endParaRPr lang="en-US"/>
        </a:p>
      </dgm:t>
    </dgm:pt>
    <dgm:pt modelId="{46720AA1-9646-42BA-966F-6EFA32B00647}" type="sibTrans" cxnId="{8040012D-8A34-4560-8D98-F95EFBD3D42B}">
      <dgm:prSet/>
      <dgm:spPr/>
      <dgm:t>
        <a:bodyPr/>
        <a:lstStyle/>
        <a:p>
          <a:endParaRPr lang="en-US"/>
        </a:p>
      </dgm:t>
    </dgm:pt>
    <dgm:pt modelId="{D2C3E9DB-C434-45D6-82F5-392A52C82E95}">
      <dgm:prSet phldrT="[Texte]" custT="1"/>
      <dgm:spPr>
        <a:solidFill>
          <a:srgbClr val="008000">
            <a:alpha val="80000"/>
          </a:srgbClr>
        </a:solidFill>
      </dgm:spPr>
      <dgm:t>
        <a:bodyPr anchor="ctr"/>
        <a:lstStyle/>
        <a:p>
          <a:r>
            <a:rPr lang="fr-FR" sz="2400" b="1" dirty="0">
              <a:solidFill>
                <a:srgbClr val="FFFFFF"/>
              </a:solidFill>
            </a:rPr>
            <a:t>Clinical Data</a:t>
          </a:r>
        </a:p>
      </dgm:t>
    </dgm:pt>
    <dgm:pt modelId="{0E7CDE0C-BD33-4060-B984-2FF044675C4F}" type="parTrans" cxnId="{E39A087E-4E8D-4CDE-9225-6A8958A27F8C}">
      <dgm:prSet/>
      <dgm:spPr/>
      <dgm:t>
        <a:bodyPr/>
        <a:lstStyle/>
        <a:p>
          <a:endParaRPr lang="en-US"/>
        </a:p>
      </dgm:t>
    </dgm:pt>
    <dgm:pt modelId="{D24A023E-DDBA-49AD-95F9-6E38262A698E}" type="sibTrans" cxnId="{E39A087E-4E8D-4CDE-9225-6A8958A27F8C}">
      <dgm:prSet/>
      <dgm:spPr/>
      <dgm:t>
        <a:bodyPr/>
        <a:lstStyle/>
        <a:p>
          <a:endParaRPr lang="en-US"/>
        </a:p>
      </dgm:t>
    </dgm:pt>
    <dgm:pt modelId="{8F608391-EE7C-4F01-B2A0-6C3B7DD9FEFE}" type="pres">
      <dgm:prSet presAssocID="{F7CC4A2F-4769-49F8-BE30-2CD8B84F3C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BF168C3-0323-4561-93E6-8F14123A6426}" type="pres">
      <dgm:prSet presAssocID="{F7CC4A2F-4769-49F8-BE30-2CD8B84F3CFB}" presName="Name1" presStyleCnt="0"/>
      <dgm:spPr/>
    </dgm:pt>
    <dgm:pt modelId="{117076CC-A116-4D91-B7BA-4C7B5F22F5AF}" type="pres">
      <dgm:prSet presAssocID="{F7CC4A2F-4769-49F8-BE30-2CD8B84F3CFB}" presName="cycle" presStyleCnt="0"/>
      <dgm:spPr/>
    </dgm:pt>
    <dgm:pt modelId="{95DAA9A5-4AA2-4408-A4FD-6B17EE3EED0B}" type="pres">
      <dgm:prSet presAssocID="{F7CC4A2F-4769-49F8-BE30-2CD8B84F3CFB}" presName="srcNode" presStyleLbl="node1" presStyleIdx="0" presStyleCnt="4"/>
      <dgm:spPr/>
    </dgm:pt>
    <dgm:pt modelId="{F0C73CEE-A118-442B-A6C3-CE78974EB47A}" type="pres">
      <dgm:prSet presAssocID="{F7CC4A2F-4769-49F8-BE30-2CD8B84F3CFB}" presName="conn" presStyleLbl="parChTrans1D2" presStyleIdx="0" presStyleCnt="1" custLinFactNeighborX="-93" custLinFactNeighborY="1174"/>
      <dgm:spPr/>
      <dgm:t>
        <a:bodyPr/>
        <a:lstStyle/>
        <a:p>
          <a:endParaRPr lang="en-US"/>
        </a:p>
      </dgm:t>
    </dgm:pt>
    <dgm:pt modelId="{217AA6A7-0A94-4156-ACCA-8895B7DF78D9}" type="pres">
      <dgm:prSet presAssocID="{F7CC4A2F-4769-49F8-BE30-2CD8B84F3CFB}" presName="extraNode" presStyleLbl="node1" presStyleIdx="0" presStyleCnt="4"/>
      <dgm:spPr/>
    </dgm:pt>
    <dgm:pt modelId="{1E67E860-E0F6-45A0-801C-B9E3638773C6}" type="pres">
      <dgm:prSet presAssocID="{F7CC4A2F-4769-49F8-BE30-2CD8B84F3CFB}" presName="dstNode" presStyleLbl="node1" presStyleIdx="0" presStyleCnt="4"/>
      <dgm:spPr/>
    </dgm:pt>
    <dgm:pt modelId="{BBB37DE1-7118-44C0-A9F1-9F490F098E21}" type="pres">
      <dgm:prSet presAssocID="{F7B58164-F554-483F-9644-BF768E927FA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9A715-1C8E-4983-A60B-09A1C1EE2905}" type="pres">
      <dgm:prSet presAssocID="{F7B58164-F554-483F-9644-BF768E927FA0}" presName="accent_1" presStyleCnt="0"/>
      <dgm:spPr/>
    </dgm:pt>
    <dgm:pt modelId="{82D93A54-2A94-4AD9-AB37-252B6D503092}" type="pres">
      <dgm:prSet presAssocID="{F7B58164-F554-483F-9644-BF768E927FA0}" presName="accentRepeatNode" presStyleLbl="solidFgAcc1" presStyleIdx="0" presStyleCnt="4" custLinFactNeighborX="-652" custLinFactNeighborY="-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BEE086D3-C39B-4959-AF39-1C4D83DCE942}" type="pres">
      <dgm:prSet presAssocID="{34B3901C-D8F6-492F-BAA2-91CBB402BCC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B0DFD-F70A-4BEE-AF7A-3CEFBF45C7F1}" type="pres">
      <dgm:prSet presAssocID="{34B3901C-D8F6-492F-BAA2-91CBB402BCC4}" presName="accent_2" presStyleCnt="0"/>
      <dgm:spPr/>
    </dgm:pt>
    <dgm:pt modelId="{CB87B742-402C-40E0-89E5-D9E62204CD14}" type="pres">
      <dgm:prSet presAssocID="{34B3901C-D8F6-492F-BAA2-91CBB402BCC4}" presName="accentRepeatNode" presStyleLbl="solidFgAcc1" presStyleIdx="1" presStyleCnt="4" custLinFactNeighborX="-652" custLinFactNeighborY="-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95B7B546-A71B-4B30-901C-80262995F3A8}" type="pres">
      <dgm:prSet presAssocID="{17FCCC98-4709-43F7-9E6D-15DF0211EC59}" presName="text_3" presStyleLbl="node1" presStyleIdx="2" presStyleCnt="4" custScaleY="114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E8D6E-F1B7-40F2-8401-1D2AD85C91A6}" type="pres">
      <dgm:prSet presAssocID="{17FCCC98-4709-43F7-9E6D-15DF0211EC59}" presName="accent_3" presStyleCnt="0"/>
      <dgm:spPr/>
    </dgm:pt>
    <dgm:pt modelId="{F7E8E02D-BE00-4F42-95C3-29214C2A98AE}" type="pres">
      <dgm:prSet presAssocID="{17FCCC98-4709-43F7-9E6D-15DF0211EC59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F71DEC2E-FBE4-4E8B-8159-FDF32A44CCA2}" type="pres">
      <dgm:prSet presAssocID="{D2C3E9DB-C434-45D6-82F5-392A52C82E9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4A607-366F-4EEC-9C63-036AC11B2D07}" type="pres">
      <dgm:prSet presAssocID="{D2C3E9DB-C434-45D6-82F5-392A52C82E95}" presName="accent_4" presStyleCnt="0"/>
      <dgm:spPr/>
    </dgm:pt>
    <dgm:pt modelId="{2B564033-9A9D-43A7-A403-6F67E157E2CE}" type="pres">
      <dgm:prSet presAssocID="{D2C3E9DB-C434-45D6-82F5-392A52C82E95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00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</dgm:ptLst>
  <dgm:cxnLst>
    <dgm:cxn modelId="{C456893A-0FDB-48AF-8706-7A366D2187BC}" srcId="{F7B58164-F554-483F-9644-BF768E927FA0}" destId="{2F2325CE-4B1C-4F09-9A8C-6EC76A8220B5}" srcOrd="0" destOrd="0" parTransId="{D95B2D35-85C6-4C39-9673-DDB6694F098F}" sibTransId="{B25A2287-5F4B-4AB9-922A-E8822CB1883F}"/>
    <dgm:cxn modelId="{EB9A8CC0-AC8C-4C02-97D2-5D4129589FDB}" srcId="{F7CC4A2F-4769-49F8-BE30-2CD8B84F3CFB}" destId="{17FCCC98-4709-43F7-9E6D-15DF0211EC59}" srcOrd="2" destOrd="0" parTransId="{0038F5D3-DA16-4E51-B3F1-9929B98F161B}" sibTransId="{211ED1CD-8E2A-4F0D-BD04-B1A3BB7CE2A4}"/>
    <dgm:cxn modelId="{AB164766-AD37-4393-BB6C-944D17768E9D}" type="presOf" srcId="{34B3901C-D8F6-492F-BAA2-91CBB402BCC4}" destId="{BEE086D3-C39B-4959-AF39-1C4D83DCE942}" srcOrd="0" destOrd="0" presId="urn:microsoft.com/office/officeart/2008/layout/VerticalCurvedList"/>
    <dgm:cxn modelId="{E39A087E-4E8D-4CDE-9225-6A8958A27F8C}" srcId="{F7CC4A2F-4769-49F8-BE30-2CD8B84F3CFB}" destId="{D2C3E9DB-C434-45D6-82F5-392A52C82E95}" srcOrd="3" destOrd="0" parTransId="{0E7CDE0C-BD33-4060-B984-2FF044675C4F}" sibTransId="{D24A023E-DDBA-49AD-95F9-6E38262A698E}"/>
    <dgm:cxn modelId="{7532B049-8CE0-4FDA-ACAF-5720938781F6}" srcId="{34B3901C-D8F6-492F-BAA2-91CBB402BCC4}" destId="{EE3B9848-C21A-4A97-9B66-7CF0E3058791}" srcOrd="0" destOrd="0" parTransId="{943F78F8-450D-423B-9FD2-17B46B79ECA9}" sibTransId="{5F4A58E1-A6C0-4C57-A263-6BFF2D717E9E}"/>
    <dgm:cxn modelId="{28E4C541-3F80-47F3-BC16-7C818A37BD3B}" type="presOf" srcId="{B25A2287-5F4B-4AB9-922A-E8822CB1883F}" destId="{F0C73CEE-A118-442B-A6C3-CE78974EB47A}" srcOrd="0" destOrd="0" presId="urn:microsoft.com/office/officeart/2008/layout/VerticalCurvedList"/>
    <dgm:cxn modelId="{4BB45C43-21A2-4794-8708-10A88EF5714E}" type="presOf" srcId="{2F2325CE-4B1C-4F09-9A8C-6EC76A8220B5}" destId="{BBB37DE1-7118-44C0-A9F1-9F490F098E21}" srcOrd="0" destOrd="1" presId="urn:microsoft.com/office/officeart/2008/layout/VerticalCurvedList"/>
    <dgm:cxn modelId="{8040012D-8A34-4560-8D98-F95EFBD3D42B}" srcId="{17FCCC98-4709-43F7-9E6D-15DF0211EC59}" destId="{0D608A98-9275-4114-99CA-9A0341DAB085}" srcOrd="0" destOrd="0" parTransId="{A4592048-127D-4F57-836A-6F164AA5A529}" sibTransId="{46720AA1-9646-42BA-966F-6EFA32B00647}"/>
    <dgm:cxn modelId="{C0D360B6-41F6-41B8-BF7B-348F4534E80B}" type="presOf" srcId="{F7CC4A2F-4769-49F8-BE30-2CD8B84F3CFB}" destId="{8F608391-EE7C-4F01-B2A0-6C3B7DD9FEFE}" srcOrd="0" destOrd="0" presId="urn:microsoft.com/office/officeart/2008/layout/VerticalCurvedList"/>
    <dgm:cxn modelId="{109CF6EF-9D3B-41B3-B28C-4E345272AD3B}" srcId="{F7CC4A2F-4769-49F8-BE30-2CD8B84F3CFB}" destId="{F7B58164-F554-483F-9644-BF768E927FA0}" srcOrd="0" destOrd="0" parTransId="{5E0FCC4B-6CE3-4460-A4DD-130A9E39D93E}" sibTransId="{FA0ED741-C03F-4C66-A68D-49F38DAD3618}"/>
    <dgm:cxn modelId="{AFD4A885-9B9B-43FA-B056-0360199E5F71}" type="presOf" srcId="{D2C3E9DB-C434-45D6-82F5-392A52C82E95}" destId="{F71DEC2E-FBE4-4E8B-8159-FDF32A44CCA2}" srcOrd="0" destOrd="0" presId="urn:microsoft.com/office/officeart/2008/layout/VerticalCurvedList"/>
    <dgm:cxn modelId="{EA67BF3C-C35E-4A58-9AE2-C8F14565B18E}" type="presOf" srcId="{EE3B9848-C21A-4A97-9B66-7CF0E3058791}" destId="{BEE086D3-C39B-4959-AF39-1C4D83DCE942}" srcOrd="0" destOrd="1" presId="urn:microsoft.com/office/officeart/2008/layout/VerticalCurvedList"/>
    <dgm:cxn modelId="{F9634BEA-926B-409E-AD0E-03975734D2EE}" srcId="{F7CC4A2F-4769-49F8-BE30-2CD8B84F3CFB}" destId="{34B3901C-D8F6-492F-BAA2-91CBB402BCC4}" srcOrd="1" destOrd="0" parTransId="{AB8F52AA-EABF-4E12-9A17-EB6D4079AE3D}" sibTransId="{9CE7369A-774E-4609-9661-948FCEF494FE}"/>
    <dgm:cxn modelId="{2EC8F95A-7176-4698-BCF8-BAAF8F2AD3C0}" type="presOf" srcId="{F7B58164-F554-483F-9644-BF768E927FA0}" destId="{BBB37DE1-7118-44C0-A9F1-9F490F098E21}" srcOrd="0" destOrd="0" presId="urn:microsoft.com/office/officeart/2008/layout/VerticalCurvedList"/>
    <dgm:cxn modelId="{63920A17-C672-4C8C-AE9A-C8855CBD724B}" type="presOf" srcId="{CCAA2E4B-A883-41BA-BD07-7C4DFD26FFBB}" destId="{F71DEC2E-FBE4-4E8B-8159-FDF32A44CCA2}" srcOrd="0" destOrd="1" presId="urn:microsoft.com/office/officeart/2008/layout/VerticalCurvedList"/>
    <dgm:cxn modelId="{7A155320-BE23-4411-9AE4-F11C2535919B}" srcId="{D2C3E9DB-C434-45D6-82F5-392A52C82E95}" destId="{CCAA2E4B-A883-41BA-BD07-7C4DFD26FFBB}" srcOrd="0" destOrd="0" parTransId="{24A0617F-1D00-4509-8097-AFD977941044}" sibTransId="{420B8A6C-169A-4C5C-90D9-21461BA0636F}"/>
    <dgm:cxn modelId="{0BEB5BFE-249D-48CC-8437-6904E505A393}" type="presOf" srcId="{0D608A98-9275-4114-99CA-9A0341DAB085}" destId="{95B7B546-A71B-4B30-901C-80262995F3A8}" srcOrd="0" destOrd="1" presId="urn:microsoft.com/office/officeart/2008/layout/VerticalCurvedList"/>
    <dgm:cxn modelId="{698DC5CE-DE20-41CE-883F-4088EC402BE6}" type="presOf" srcId="{17FCCC98-4709-43F7-9E6D-15DF0211EC59}" destId="{95B7B546-A71B-4B30-901C-80262995F3A8}" srcOrd="0" destOrd="0" presId="urn:microsoft.com/office/officeart/2008/layout/VerticalCurvedList"/>
    <dgm:cxn modelId="{04CEC70C-5637-48B9-AE1C-BFE74B41815C}" type="presParOf" srcId="{8F608391-EE7C-4F01-B2A0-6C3B7DD9FEFE}" destId="{4BF168C3-0323-4561-93E6-8F14123A6426}" srcOrd="0" destOrd="0" presId="urn:microsoft.com/office/officeart/2008/layout/VerticalCurvedList"/>
    <dgm:cxn modelId="{82A3A58C-83E5-4083-83FF-E61AF7FA11EA}" type="presParOf" srcId="{4BF168C3-0323-4561-93E6-8F14123A6426}" destId="{117076CC-A116-4D91-B7BA-4C7B5F22F5AF}" srcOrd="0" destOrd="0" presId="urn:microsoft.com/office/officeart/2008/layout/VerticalCurvedList"/>
    <dgm:cxn modelId="{A6201CA2-5C6E-4845-ACC4-4374063BB2DD}" type="presParOf" srcId="{117076CC-A116-4D91-B7BA-4C7B5F22F5AF}" destId="{95DAA9A5-4AA2-4408-A4FD-6B17EE3EED0B}" srcOrd="0" destOrd="0" presId="urn:microsoft.com/office/officeart/2008/layout/VerticalCurvedList"/>
    <dgm:cxn modelId="{7B15F544-5771-4249-9E48-7406B7CD257A}" type="presParOf" srcId="{117076CC-A116-4D91-B7BA-4C7B5F22F5AF}" destId="{F0C73CEE-A118-442B-A6C3-CE78974EB47A}" srcOrd="1" destOrd="0" presId="urn:microsoft.com/office/officeart/2008/layout/VerticalCurvedList"/>
    <dgm:cxn modelId="{9EE644F0-AE8F-4AF9-A33D-3EBF9A72C402}" type="presParOf" srcId="{117076CC-A116-4D91-B7BA-4C7B5F22F5AF}" destId="{217AA6A7-0A94-4156-ACCA-8895B7DF78D9}" srcOrd="2" destOrd="0" presId="urn:microsoft.com/office/officeart/2008/layout/VerticalCurvedList"/>
    <dgm:cxn modelId="{D13BDB52-A366-49CE-B935-A82C7796ABFD}" type="presParOf" srcId="{117076CC-A116-4D91-B7BA-4C7B5F22F5AF}" destId="{1E67E860-E0F6-45A0-801C-B9E3638773C6}" srcOrd="3" destOrd="0" presId="urn:microsoft.com/office/officeart/2008/layout/VerticalCurvedList"/>
    <dgm:cxn modelId="{4BE95C81-CCC9-4585-8914-0783BF0BC029}" type="presParOf" srcId="{4BF168C3-0323-4561-93E6-8F14123A6426}" destId="{BBB37DE1-7118-44C0-A9F1-9F490F098E21}" srcOrd="1" destOrd="0" presId="urn:microsoft.com/office/officeart/2008/layout/VerticalCurvedList"/>
    <dgm:cxn modelId="{71E9375F-1B8E-4E35-92CC-5F561F1474E9}" type="presParOf" srcId="{4BF168C3-0323-4561-93E6-8F14123A6426}" destId="{0859A715-1C8E-4983-A60B-09A1C1EE2905}" srcOrd="2" destOrd="0" presId="urn:microsoft.com/office/officeart/2008/layout/VerticalCurvedList"/>
    <dgm:cxn modelId="{ED453BCF-8A58-4B6C-9048-F0AEC655D7AA}" type="presParOf" srcId="{0859A715-1C8E-4983-A60B-09A1C1EE2905}" destId="{82D93A54-2A94-4AD9-AB37-252B6D503092}" srcOrd="0" destOrd="0" presId="urn:microsoft.com/office/officeart/2008/layout/VerticalCurvedList"/>
    <dgm:cxn modelId="{A11BF97B-6B52-4B12-AA17-3C35ED2F57E6}" type="presParOf" srcId="{4BF168C3-0323-4561-93E6-8F14123A6426}" destId="{BEE086D3-C39B-4959-AF39-1C4D83DCE942}" srcOrd="3" destOrd="0" presId="urn:microsoft.com/office/officeart/2008/layout/VerticalCurvedList"/>
    <dgm:cxn modelId="{0B6A3627-2673-4BA0-B56B-48003F96B3AB}" type="presParOf" srcId="{4BF168C3-0323-4561-93E6-8F14123A6426}" destId="{D6DB0DFD-F70A-4BEE-AF7A-3CEFBF45C7F1}" srcOrd="4" destOrd="0" presId="urn:microsoft.com/office/officeart/2008/layout/VerticalCurvedList"/>
    <dgm:cxn modelId="{FB857365-00B1-40B0-9B20-48BBE3B0587B}" type="presParOf" srcId="{D6DB0DFD-F70A-4BEE-AF7A-3CEFBF45C7F1}" destId="{CB87B742-402C-40E0-89E5-D9E62204CD14}" srcOrd="0" destOrd="0" presId="urn:microsoft.com/office/officeart/2008/layout/VerticalCurvedList"/>
    <dgm:cxn modelId="{20256951-7AF1-4685-B75D-A98E26E0649F}" type="presParOf" srcId="{4BF168C3-0323-4561-93E6-8F14123A6426}" destId="{95B7B546-A71B-4B30-901C-80262995F3A8}" srcOrd="5" destOrd="0" presId="urn:microsoft.com/office/officeart/2008/layout/VerticalCurvedList"/>
    <dgm:cxn modelId="{C419C246-58FB-41D3-A894-34BB935ABA81}" type="presParOf" srcId="{4BF168C3-0323-4561-93E6-8F14123A6426}" destId="{FA9E8D6E-F1B7-40F2-8401-1D2AD85C91A6}" srcOrd="6" destOrd="0" presId="urn:microsoft.com/office/officeart/2008/layout/VerticalCurvedList"/>
    <dgm:cxn modelId="{D6BB6C11-4FE1-4A29-9223-22B74DEA3E67}" type="presParOf" srcId="{FA9E8D6E-F1B7-40F2-8401-1D2AD85C91A6}" destId="{F7E8E02D-BE00-4F42-95C3-29214C2A98AE}" srcOrd="0" destOrd="0" presId="urn:microsoft.com/office/officeart/2008/layout/VerticalCurvedList"/>
    <dgm:cxn modelId="{1709053B-777B-4B08-BA7A-97E391A8108C}" type="presParOf" srcId="{4BF168C3-0323-4561-93E6-8F14123A6426}" destId="{F71DEC2E-FBE4-4E8B-8159-FDF32A44CCA2}" srcOrd="7" destOrd="0" presId="urn:microsoft.com/office/officeart/2008/layout/VerticalCurvedList"/>
    <dgm:cxn modelId="{2D53D8ED-273F-428E-8E67-D4788376B19C}" type="presParOf" srcId="{4BF168C3-0323-4561-93E6-8F14123A6426}" destId="{0754A607-366F-4EEC-9C63-036AC11B2D07}" srcOrd="8" destOrd="0" presId="urn:microsoft.com/office/officeart/2008/layout/VerticalCurvedList"/>
    <dgm:cxn modelId="{E29F8E01-63B3-4952-B93C-474088B4F15B}" type="presParOf" srcId="{0754A607-366F-4EEC-9C63-036AC11B2D07}" destId="{2B564033-9A9D-43A7-A403-6F67E157E2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C73CEE-A118-442B-A6C3-CE78974EB47A}">
      <dsp:nvSpPr>
        <dsp:cNvPr id="0" name=""/>
        <dsp:cNvSpPr/>
      </dsp:nvSpPr>
      <dsp:spPr>
        <a:xfrm>
          <a:off x="-5654914" y="-786602"/>
          <a:ext cx="6732707" cy="6732707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25400" cap="flat" cmpd="sng" algn="ctr">
          <a:solidFill>
            <a:srgbClr val="008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37DE1-7118-44C0-A9F1-9F490F098E21}">
      <dsp:nvSpPr>
        <dsp:cNvPr id="0" name=""/>
        <dsp:cNvSpPr/>
      </dsp:nvSpPr>
      <dsp:spPr>
        <a:xfrm>
          <a:off x="564187" y="384509"/>
          <a:ext cx="8097516" cy="769418"/>
        </a:xfrm>
        <a:prstGeom prst="rect">
          <a:avLst/>
        </a:prstGeom>
        <a:solidFill>
          <a:srgbClr val="008000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07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Demographics</a:t>
          </a:r>
          <a:endParaRPr lang="fr-FR" sz="2400" b="1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Year of birth, gender, registration dates etc</a:t>
          </a:r>
          <a:endParaRPr lang="fr-FR" sz="1600" kern="1200" dirty="0">
            <a:solidFill>
              <a:schemeClr val="bg1"/>
            </a:solidFill>
          </a:endParaRPr>
        </a:p>
      </dsp:txBody>
      <dsp:txXfrm>
        <a:off x="564187" y="384509"/>
        <a:ext cx="8097516" cy="769418"/>
      </dsp:txXfrm>
    </dsp:sp>
    <dsp:sp modelId="{82D93A54-2A94-4AD9-AB37-252B6D503092}">
      <dsp:nvSpPr>
        <dsp:cNvPr id="0" name=""/>
        <dsp:cNvSpPr/>
      </dsp:nvSpPr>
      <dsp:spPr>
        <a:xfrm>
          <a:off x="77030" y="288302"/>
          <a:ext cx="961772" cy="961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008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E086D3-C39B-4959-AF39-1C4D83DCE942}">
      <dsp:nvSpPr>
        <dsp:cNvPr id="0" name=""/>
        <dsp:cNvSpPr/>
      </dsp:nvSpPr>
      <dsp:spPr>
        <a:xfrm>
          <a:off x="1005312" y="1538836"/>
          <a:ext cx="7656390" cy="769418"/>
        </a:xfrm>
        <a:prstGeom prst="rect">
          <a:avLst/>
        </a:prstGeom>
        <a:solidFill>
          <a:srgbClr val="008000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07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solidFill>
                <a:srgbClr val="FFFFFF"/>
              </a:solidFill>
            </a:rPr>
            <a:t>Medical</a:t>
          </a:r>
          <a:r>
            <a:rPr lang="fr-FR" sz="2400" b="1" kern="1200" baseline="0" dirty="0">
              <a:solidFill>
                <a:srgbClr val="FFFFFF"/>
              </a:solidFill>
            </a:rPr>
            <a:t> History</a:t>
          </a:r>
          <a:endParaRPr lang="fr-FR" sz="2400" b="1" kern="1200" dirty="0">
            <a:solidFill>
              <a:srgbClr val="FFFFFF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FFFF"/>
              </a:solidFill>
            </a:rPr>
            <a:t>Event dates, diagnosis, symptoms, risk factors, co-morbidities, referrals…</a:t>
          </a:r>
          <a:endParaRPr lang="fr-FR" sz="1600" kern="1200" dirty="0">
            <a:solidFill>
              <a:srgbClr val="FFFFFF"/>
            </a:solidFill>
          </a:endParaRPr>
        </a:p>
      </dsp:txBody>
      <dsp:txXfrm>
        <a:off x="1005312" y="1538836"/>
        <a:ext cx="7656390" cy="769418"/>
      </dsp:txXfrm>
    </dsp:sp>
    <dsp:sp modelId="{CB87B742-402C-40E0-89E5-D9E62204CD14}">
      <dsp:nvSpPr>
        <dsp:cNvPr id="0" name=""/>
        <dsp:cNvSpPr/>
      </dsp:nvSpPr>
      <dsp:spPr>
        <a:xfrm>
          <a:off x="518155" y="1442630"/>
          <a:ext cx="961772" cy="9617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rgbClr val="008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B7B546-A71B-4B30-901C-80262995F3A8}">
      <dsp:nvSpPr>
        <dsp:cNvPr id="0" name=""/>
        <dsp:cNvSpPr/>
      </dsp:nvSpPr>
      <dsp:spPr>
        <a:xfrm>
          <a:off x="1005312" y="2639220"/>
          <a:ext cx="7656390" cy="877306"/>
        </a:xfrm>
        <a:prstGeom prst="rect">
          <a:avLst/>
        </a:prstGeom>
        <a:solidFill>
          <a:srgbClr val="008000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07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solidFill>
                <a:srgbClr val="FFFFFF"/>
              </a:solidFill>
            </a:rPr>
            <a:t>Prescription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FFFF"/>
              </a:solidFill>
            </a:rPr>
            <a:t>Rx dates, molecule, dosage, form, duration…..</a:t>
          </a:r>
          <a:endParaRPr lang="fr-FR" sz="1600" kern="1200" dirty="0">
            <a:solidFill>
              <a:srgbClr val="FFFFFF"/>
            </a:solidFill>
          </a:endParaRPr>
        </a:p>
      </dsp:txBody>
      <dsp:txXfrm>
        <a:off x="1005312" y="2639220"/>
        <a:ext cx="7656390" cy="877306"/>
      </dsp:txXfrm>
    </dsp:sp>
    <dsp:sp modelId="{F7E8E02D-BE00-4F42-95C3-29214C2A98AE}">
      <dsp:nvSpPr>
        <dsp:cNvPr id="0" name=""/>
        <dsp:cNvSpPr/>
      </dsp:nvSpPr>
      <dsp:spPr>
        <a:xfrm>
          <a:off x="524426" y="2596986"/>
          <a:ext cx="961772" cy="9617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rgbClr val="008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1DEC2E-FBE4-4E8B-8159-FDF32A44CCA2}">
      <dsp:nvSpPr>
        <dsp:cNvPr id="0" name=""/>
        <dsp:cNvSpPr/>
      </dsp:nvSpPr>
      <dsp:spPr>
        <a:xfrm>
          <a:off x="564187" y="3847491"/>
          <a:ext cx="8097516" cy="769418"/>
        </a:xfrm>
        <a:prstGeom prst="rect">
          <a:avLst/>
        </a:prstGeom>
        <a:solidFill>
          <a:srgbClr val="008000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07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solidFill>
                <a:srgbClr val="FFFFFF"/>
              </a:solidFill>
            </a:rPr>
            <a:t>Clinical 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FFFF"/>
              </a:solidFill>
            </a:rPr>
            <a:t>Height, weight, BP, laboratory results, </a:t>
          </a:r>
          <a:r>
            <a:rPr lang="en-US" sz="1600" kern="1200" dirty="0" err="1" smtClean="0">
              <a:solidFill>
                <a:srgbClr val="FFFFFF"/>
              </a:solidFill>
            </a:rPr>
            <a:t>immunisations</a:t>
          </a:r>
          <a:r>
            <a:rPr lang="en-US" sz="1600" kern="1200" dirty="0" smtClean="0">
              <a:solidFill>
                <a:srgbClr val="FFFFFF"/>
              </a:solidFill>
            </a:rPr>
            <a:t>, life style data…</a:t>
          </a:r>
          <a:endParaRPr lang="fr-FR" sz="1600" kern="1200" dirty="0">
            <a:solidFill>
              <a:srgbClr val="FFFFFF"/>
            </a:solidFill>
          </a:endParaRPr>
        </a:p>
      </dsp:txBody>
      <dsp:txXfrm>
        <a:off x="564187" y="3847491"/>
        <a:ext cx="8097516" cy="769418"/>
      </dsp:txXfrm>
    </dsp:sp>
    <dsp:sp modelId="{2B564033-9A9D-43A7-A403-6F67E157E2CE}">
      <dsp:nvSpPr>
        <dsp:cNvPr id="0" name=""/>
        <dsp:cNvSpPr/>
      </dsp:nvSpPr>
      <dsp:spPr>
        <a:xfrm>
          <a:off x="83301" y="3751314"/>
          <a:ext cx="961772" cy="96177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rgbClr val="008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458" cy="488165"/>
          </a:xfrm>
          <a:prstGeom prst="rect">
            <a:avLst/>
          </a:prstGeom>
        </p:spPr>
        <p:txBody>
          <a:bodyPr vert="horz" lIns="89968" tIns="44984" rIns="89968" bIns="44984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073" y="0"/>
            <a:ext cx="2890458" cy="488165"/>
          </a:xfrm>
          <a:prstGeom prst="rect">
            <a:avLst/>
          </a:prstGeom>
        </p:spPr>
        <p:txBody>
          <a:bodyPr vert="horz" lIns="89968" tIns="44984" rIns="89968" bIns="44984" rtlCol="0"/>
          <a:lstStyle>
            <a:lvl1pPr algn="r">
              <a:defRPr sz="1200"/>
            </a:lvl1pPr>
          </a:lstStyle>
          <a:p>
            <a:pPr>
              <a:defRPr/>
            </a:pPr>
            <a:fld id="{6C3B6467-A256-49DE-9395-7E838EE7E1D2}" type="datetimeFigureOut">
              <a:rPr lang="fr-FR"/>
              <a:pPr>
                <a:defRPr/>
              </a:pPr>
              <a:t>22/04/2013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286096"/>
            <a:ext cx="2890458" cy="488165"/>
          </a:xfrm>
          <a:prstGeom prst="rect">
            <a:avLst/>
          </a:prstGeom>
        </p:spPr>
        <p:txBody>
          <a:bodyPr vert="horz" lIns="89968" tIns="44984" rIns="89968" bIns="449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073" y="9286096"/>
            <a:ext cx="2890458" cy="488165"/>
          </a:xfrm>
          <a:prstGeom prst="rect">
            <a:avLst/>
          </a:prstGeom>
        </p:spPr>
        <p:txBody>
          <a:bodyPr vert="horz" lIns="89968" tIns="44984" rIns="89968" bIns="44984" rtlCol="0" anchor="b"/>
          <a:lstStyle>
            <a:lvl1pPr algn="r">
              <a:defRPr sz="1200"/>
            </a:lvl1pPr>
          </a:lstStyle>
          <a:p>
            <a:pPr>
              <a:defRPr/>
            </a:pPr>
            <a:fld id="{498683C3-1221-4FE8-97CB-401525BDDA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58" cy="48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4" rIns="89968" bIns="449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073" y="0"/>
            <a:ext cx="2890458" cy="48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4" rIns="89968" bIns="449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473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43830"/>
            <a:ext cx="5335270" cy="439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4" rIns="89968" bIns="44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6096"/>
            <a:ext cx="2890458" cy="48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4" rIns="89968" bIns="449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073" y="9286096"/>
            <a:ext cx="2890458" cy="48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8" tIns="44984" rIns="89968" bIns="449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83DAA0-2A09-4EAD-9A0C-F6F57A3FB9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9293E-9490-4444-9CFE-6080ECCE7C24}" type="slidenum">
              <a:rPr lang="en-GB" smtClean="0">
                <a:latin typeface="Arial" pitchFamily="34" charset="0"/>
              </a:rPr>
              <a:pPr/>
              <a:t>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52475"/>
            <a:ext cx="4914900" cy="3686175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544" y="4662186"/>
            <a:ext cx="4896840" cy="4363480"/>
          </a:xfrm>
          <a:noFill/>
          <a:ln/>
        </p:spPr>
        <p:txBody>
          <a:bodyPr/>
          <a:lstStyle/>
          <a:p>
            <a:r>
              <a:rPr lang="en-GB" sz="1400" smtClean="0">
                <a:latin typeface="Arial" pitchFamily="34" charset="0"/>
              </a:rPr>
              <a:t>New dataset </a:t>
            </a:r>
            <a:r>
              <a:rPr lang="en-GB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 are currently using 478 pracs. </a:t>
            </a:r>
            <a:endParaRPr lang="en-US" sz="1200" kern="120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GB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Total patients = 9,119,851</a:t>
            </a:r>
            <a:endParaRPr lang="en-US" sz="1200" kern="120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GB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Active patients = 3,746,823</a:t>
            </a:r>
            <a:endParaRPr lang="en-US" sz="1200" kern="120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sz="14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1E1DC-25AE-442E-9A66-33974B15D23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gi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gif"/><Relationship Id="rId4" Type="http://schemas.openxmlformats.org/officeDocument/2006/relationships/image" Target="../media/image1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gif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jpe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gif"/><Relationship Id="rId4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C6BF-2E30-477C-BEB1-FDEF993602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A68E-E7CB-41E6-9BF5-93D3AA5304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8C969-4414-4E04-8026-465AA4FCC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DD3C4-5A01-418D-8B73-1074BD7AA0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941F-0D1A-41D0-8D12-46CD752B78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B64E-4E64-4E04-9ABE-10DB956440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370013"/>
            <a:ext cx="40687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6450" y="1370013"/>
            <a:ext cx="40703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65D33-67D4-46AF-B719-884436BD10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73AD8-AA61-4A4B-BB5C-B52330BB20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EDA8C-75ED-4BBE-909D-0BA31D6B09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EAD0-D752-4E87-B9DE-8C9F6BEB08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930F-5220-4A23-9151-36E4C9B7B3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5105B-AD28-49EF-9030-73C5DE8FAE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D3F0-03DF-4371-B171-7D9AC670FE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89161-BCA3-41DA-B163-6578C060B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44450"/>
            <a:ext cx="21717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44450"/>
            <a:ext cx="63627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0C2B-096D-4273-BAEE-480BF0604D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C6BF-2E30-477C-BEB1-FDEF9936025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5105B-AD28-49EF-9030-73C5DE8FAE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56053-14A9-4721-BB9D-00013D82BB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37726-200E-4412-93D9-66A736E54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212DB-349E-421D-BF8F-035E84B72C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8CD5-EF37-43E7-B45F-E4BC8045B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DCAA-5E6B-43A1-AE2A-E7FD89853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56053-14A9-4721-BB9D-00013D82BB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8B191-7DA0-4EAC-9056-BBBE9EA0AB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2362-AD85-42BB-B4BC-7E6483F9C0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A68E-E7CB-41E6-9BF5-93D3AA5304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8C969-4414-4E04-8026-465AA4FCC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DD3C4-5A01-418D-8B73-1074BD7AA0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941F-0D1A-41D0-8D12-46CD752B78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B64E-4E64-4E04-9ABE-10DB956440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370013"/>
            <a:ext cx="40687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6450" y="1370013"/>
            <a:ext cx="40703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65D33-67D4-46AF-B719-884436BD10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73AD8-AA61-4A4B-BB5C-B52330BB20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EDA8C-75ED-4BBE-909D-0BA31D6B09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37726-200E-4412-93D9-66A736E54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EAD0-D752-4E87-B9DE-8C9F6BEB08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930F-5220-4A23-9151-36E4C9B7B3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D3F0-03DF-4371-B171-7D9AC670FE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89161-BCA3-41DA-B163-6578C060B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44450"/>
            <a:ext cx="21717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44450"/>
            <a:ext cx="63627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0C2B-096D-4273-BAEE-480BF0604D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DD3C4-5A01-418D-8B73-1074BD7AA0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941F-0D1A-41D0-8D12-46CD752B78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B64E-4E64-4E04-9ABE-10DB956440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370013"/>
            <a:ext cx="40687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6450" y="1370013"/>
            <a:ext cx="40703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65D33-67D4-46AF-B719-884436BD10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73AD8-AA61-4A4B-BB5C-B52330BB20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212DB-349E-421D-BF8F-035E84B72C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EDA8C-75ED-4BBE-909D-0BA31D6B09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EAD0-D752-4E87-B9DE-8C9F6BEB08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930F-5220-4A23-9151-36E4C9B7B3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D3F0-03DF-4371-B171-7D9AC670FE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89161-BCA3-41DA-B163-6578C060B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44450"/>
            <a:ext cx="21717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44450"/>
            <a:ext cx="63627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0C2B-096D-4273-BAEE-480BF0604D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age-1small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5" name="Image 2" descr="cegedimSD_logo2010_PRINT no background.ai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563" y="5791200"/>
            <a:ext cx="2714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arrow_homepa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3275" y="3127375"/>
            <a:ext cx="466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8229600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000" b="1" i="0">
                <a:solidFill>
                  <a:srgbClr val="0092D0"/>
                </a:solidFill>
                <a:latin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136900"/>
            <a:ext cx="4876800" cy="730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503863" y="6619875"/>
            <a:ext cx="3087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3BB5FF"/>
                </a:solidFill>
                <a:ea typeface="ＭＳ Ｐゴシック" pitchFamily="-65" charset="-128"/>
              </a:rPr>
              <a:t>This document should not be distributed without </a:t>
            </a:r>
            <a:r>
              <a:rPr lang="en-US" sz="600" dirty="0" err="1">
                <a:solidFill>
                  <a:srgbClr val="3BB5FF"/>
                </a:solidFill>
                <a:ea typeface="ＭＳ Ｐゴシック" pitchFamily="-65" charset="-128"/>
              </a:rPr>
              <a:t>Cegedim</a:t>
            </a:r>
            <a:r>
              <a:rPr lang="en-US" sz="600" dirty="0">
                <a:solidFill>
                  <a:srgbClr val="3BB5FF"/>
                </a:solidFill>
                <a:ea typeface="ＭＳ Ｐゴシック" pitchFamily="-65" charset="-128"/>
              </a:rPr>
              <a:t> authorization – Copyright </a:t>
            </a:r>
            <a:r>
              <a:rPr lang="en-US" sz="600" dirty="0" smtClean="0">
                <a:solidFill>
                  <a:srgbClr val="3BB5FF"/>
                </a:solidFill>
                <a:ea typeface="ＭＳ Ｐゴシック" pitchFamily="-65" charset="-128"/>
              </a:rPr>
              <a:t>2013</a:t>
            </a:r>
            <a:endParaRPr lang="en-US" sz="600" dirty="0">
              <a:solidFill>
                <a:srgbClr val="3BB5FF"/>
              </a:solidFill>
              <a:ea typeface="ＭＳ Ｐゴシック" pitchFamily="-65" charset="-128"/>
            </a:endParaRPr>
          </a:p>
        </p:txBody>
      </p:sp>
      <p:cxnSp>
        <p:nvCxnSpPr>
          <p:cNvPr id="5" name="Straight Connector 19"/>
          <p:cNvCxnSpPr/>
          <p:nvPr/>
        </p:nvCxnSpPr>
        <p:spPr bwMode="auto">
          <a:xfrm>
            <a:off x="1646238" y="6591300"/>
            <a:ext cx="6888162" cy="158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Slide Number Placeholder 5"/>
          <p:cNvSpPr txBox="1">
            <a:spLocks/>
          </p:cNvSpPr>
          <p:nvPr/>
        </p:nvSpPr>
        <p:spPr>
          <a:xfrm>
            <a:off x="8593138" y="6399213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C173239F-76FF-4F92-8CEF-052A8E35BD18}" type="slidenum">
              <a:rPr lang="en-US" sz="1000">
                <a:solidFill>
                  <a:srgbClr val="828282"/>
                </a:solidFill>
                <a:ea typeface="ＭＳ Ｐゴシック" pitchFamily="-65" charset="-128"/>
              </a:rPr>
              <a:pPr>
                <a:defRPr/>
              </a:pPr>
              <a:t>‹#›</a:t>
            </a:fld>
            <a:endParaRPr lang="en-US" sz="1000">
              <a:solidFill>
                <a:srgbClr val="828282"/>
              </a:solidFill>
              <a:ea typeface="ＭＳ Ｐゴシック" pitchFamily="-65" charset="-128"/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8583613" y="6470650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828282"/>
                </a:solidFill>
                <a:ea typeface="ＭＳ Ｐゴシック" pitchFamily="-65" charset="-128"/>
              </a:rPr>
              <a:t>|</a:t>
            </a:r>
          </a:p>
        </p:txBody>
      </p:sp>
      <p:pic>
        <p:nvPicPr>
          <p:cNvPr id="8" name="Image 5" descr="cegedimSD_logo2010_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9363"/>
            <a:ext cx="1270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mage 7" descr="ppt Large D.png"/>
          <p:cNvSpPr>
            <a:spLocks noChangeAspect="1"/>
          </p:cNvSpPr>
          <p:nvPr/>
        </p:nvSpPr>
        <p:spPr bwMode="auto">
          <a:xfrm>
            <a:off x="7635875" y="3175"/>
            <a:ext cx="1508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ea typeface="ＭＳ Ｐゴシック" pitchFamily="-65" charset="-128"/>
            </a:endParaRPr>
          </a:p>
        </p:txBody>
      </p:sp>
      <p:cxnSp>
        <p:nvCxnSpPr>
          <p:cNvPr id="10" name="Straight Connector 1"/>
          <p:cNvCxnSpPr/>
          <p:nvPr/>
        </p:nvCxnSpPr>
        <p:spPr bwMode="auto">
          <a:xfrm>
            <a:off x="304800" y="685800"/>
            <a:ext cx="8243888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1pPr>
            <a:lvl2pPr>
              <a:buSzPct val="60000"/>
              <a:buFontTx/>
              <a:buBlip>
                <a:blip r:embed="rId4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2pPr>
            <a:lvl3pPr>
              <a:buSzPct val="60000"/>
              <a:buFontTx/>
              <a:buBlip>
                <a:blip r:embed="rId4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3pPr>
            <a:lvl4pPr>
              <a:buSzPct val="60000"/>
              <a:buFontTx/>
              <a:buBlip>
                <a:blip r:embed="rId4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4pPr>
            <a:lvl5pPr>
              <a:buSzPct val="60000"/>
              <a:buFontTx/>
              <a:buBlip>
                <a:blip r:embed="rId4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85800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rgbClr val="666666"/>
                </a:solidFill>
                <a:latin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age-3.png"/>
          <p:cNvPicPr>
            <a:picLocks noChangeAspect="1"/>
          </p:cNvPicPr>
          <p:nvPr/>
        </p:nvPicPr>
        <p:blipFill>
          <a:blip r:embed="rId2" cstate="print"/>
          <a:srcRect t="27666"/>
          <a:stretch>
            <a:fillRect/>
          </a:stretch>
        </p:blipFill>
        <p:spPr>
          <a:xfrm>
            <a:off x="-17462" y="0"/>
            <a:ext cx="9144000" cy="2390775"/>
          </a:xfrm>
          <a:prstGeom prst="rect">
            <a:avLst/>
          </a:prstGeom>
        </p:spPr>
      </p:pic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5503863" y="6619875"/>
            <a:ext cx="304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3BB5FF"/>
                </a:solidFill>
                <a:ea typeface="ＭＳ Ｐゴシック" pitchFamily="-65" charset="-128"/>
              </a:rPr>
              <a:t>This document should not be distributed without Cegedim authorization – Copyright 2010</a:t>
            </a:r>
          </a:p>
        </p:txBody>
      </p:sp>
      <p:cxnSp>
        <p:nvCxnSpPr>
          <p:cNvPr id="6" name="Straight Connector 19"/>
          <p:cNvCxnSpPr/>
          <p:nvPr/>
        </p:nvCxnSpPr>
        <p:spPr bwMode="auto">
          <a:xfrm>
            <a:off x="1646238" y="6591300"/>
            <a:ext cx="6888162" cy="158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8593138" y="6399213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FFBB3C78-5E94-4C80-9B58-812125685B31}" type="slidenum">
              <a:rPr lang="en-US" sz="1000">
                <a:solidFill>
                  <a:srgbClr val="828282"/>
                </a:solidFill>
                <a:ea typeface="ＭＳ Ｐゴシック" pitchFamily="-65" charset="-128"/>
              </a:rPr>
              <a:pPr>
                <a:defRPr/>
              </a:pPr>
              <a:t>‹#›</a:t>
            </a:fld>
            <a:endParaRPr lang="en-US" sz="1000">
              <a:solidFill>
                <a:srgbClr val="828282"/>
              </a:solidFill>
              <a:ea typeface="ＭＳ Ｐゴシック" pitchFamily="-65" charset="-128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8583613" y="6470650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828282"/>
                </a:solidFill>
                <a:ea typeface="ＭＳ Ｐゴシック" pitchFamily="-65" charset="-128"/>
              </a:rPr>
              <a:t>|</a:t>
            </a:r>
          </a:p>
        </p:txBody>
      </p:sp>
      <p:pic>
        <p:nvPicPr>
          <p:cNvPr id="9" name="Image 5" descr="cegedimSD_logo2010_TEMPLA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29363"/>
            <a:ext cx="1270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600" b="1" cap="all">
                <a:solidFill>
                  <a:srgbClr val="0092D0"/>
                </a:solidFill>
                <a:latin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47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5503863" y="6619875"/>
            <a:ext cx="304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3BB5FF"/>
                </a:solidFill>
                <a:ea typeface="ＭＳ Ｐゴシック" pitchFamily="-65" charset="-128"/>
              </a:rPr>
              <a:t>This document should not be distributed without Cegedim authorization – Copyright 2010</a:t>
            </a:r>
          </a:p>
        </p:txBody>
      </p:sp>
      <p:cxnSp>
        <p:nvCxnSpPr>
          <p:cNvPr id="6" name="Straight Connector 19"/>
          <p:cNvCxnSpPr/>
          <p:nvPr/>
        </p:nvCxnSpPr>
        <p:spPr bwMode="auto">
          <a:xfrm>
            <a:off x="1646238" y="6591300"/>
            <a:ext cx="6888162" cy="158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8593138" y="6399213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C9DF3666-C408-41AF-971D-C750F1868AA7}" type="slidenum">
              <a:rPr lang="en-US" sz="1000">
                <a:solidFill>
                  <a:srgbClr val="828282"/>
                </a:solidFill>
                <a:ea typeface="ＭＳ Ｐゴシック" pitchFamily="-65" charset="-128"/>
              </a:rPr>
              <a:pPr>
                <a:defRPr/>
              </a:pPr>
              <a:t>‹#›</a:t>
            </a:fld>
            <a:endParaRPr lang="en-US" sz="1000">
              <a:solidFill>
                <a:srgbClr val="828282"/>
              </a:solidFill>
              <a:ea typeface="ＭＳ Ｐゴシック" pitchFamily="-65" charset="-128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8583613" y="6470650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828282"/>
                </a:solidFill>
                <a:ea typeface="ＭＳ Ｐゴシック" pitchFamily="-65" charset="-128"/>
              </a:rPr>
              <a:t>|</a:t>
            </a:r>
          </a:p>
        </p:txBody>
      </p:sp>
      <p:pic>
        <p:nvPicPr>
          <p:cNvPr id="9" name="Image 7" descr="cegedimSD_logo2010_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9363"/>
            <a:ext cx="1270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mage 7" descr="ppt Large D.png"/>
          <p:cNvSpPr>
            <a:spLocks noChangeAspect="1"/>
          </p:cNvSpPr>
          <p:nvPr/>
        </p:nvSpPr>
        <p:spPr bwMode="auto">
          <a:xfrm>
            <a:off x="7635875" y="1588"/>
            <a:ext cx="1508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ea typeface="ＭＳ Ｐゴシック" pitchFamily="-65" charset="-128"/>
            </a:endParaRPr>
          </a:p>
        </p:txBody>
      </p:sp>
      <p:cxnSp>
        <p:nvCxnSpPr>
          <p:cNvPr id="11" name="Straight Connector 1"/>
          <p:cNvCxnSpPr/>
          <p:nvPr/>
        </p:nvCxnSpPr>
        <p:spPr bwMode="auto">
          <a:xfrm>
            <a:off x="304800" y="685800"/>
            <a:ext cx="8243888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989014"/>
            <a:ext cx="4038600" cy="5154611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SzPct val="60000"/>
              <a:buFontTx/>
              <a:buBlip>
                <a:blip r:embed="rId4"/>
              </a:buBlip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SzPct val="60000"/>
              <a:buFontTx/>
              <a:buBlip>
                <a:blip r:embed="rId4"/>
              </a:buBlip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SzPct val="60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>
              <a:buSzPct val="60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4038600" cy="5135563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1pPr>
            <a:lvl2pPr>
              <a:buSzPct val="60000"/>
              <a:buFontTx/>
              <a:buBlip>
                <a:blip r:embed="rId5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2pPr>
            <a:lvl3pPr>
              <a:buSzPct val="60000"/>
              <a:buFontTx/>
              <a:buBlip>
                <a:blip r:embed="rId5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3pPr>
            <a:lvl4pPr>
              <a:buSzPct val="60000"/>
              <a:buFontTx/>
              <a:buBlip>
                <a:blip r:embed="rId5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4pPr>
            <a:lvl5pPr>
              <a:buSzPct val="60000"/>
              <a:buFontTx/>
              <a:buBlip>
                <a:blip r:embed="rId5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85800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rgbClr val="666666"/>
                </a:solidFill>
                <a:latin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8CD5-EF37-43E7-B45F-E4BC8045B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5503863" y="6619875"/>
            <a:ext cx="304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3BB5FF"/>
                </a:solidFill>
                <a:ea typeface="ＭＳ Ｐゴシック" pitchFamily="-65" charset="-128"/>
              </a:rPr>
              <a:t>This document should not be distributed without Cegedim authorization – Copyright 2010</a:t>
            </a:r>
          </a:p>
        </p:txBody>
      </p:sp>
      <p:cxnSp>
        <p:nvCxnSpPr>
          <p:cNvPr id="7" name="Straight Connector 19"/>
          <p:cNvCxnSpPr/>
          <p:nvPr/>
        </p:nvCxnSpPr>
        <p:spPr bwMode="auto">
          <a:xfrm>
            <a:off x="1646238" y="6591300"/>
            <a:ext cx="6888162" cy="158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Slide Number Placeholder 5"/>
          <p:cNvSpPr txBox="1">
            <a:spLocks/>
          </p:cNvSpPr>
          <p:nvPr/>
        </p:nvSpPr>
        <p:spPr>
          <a:xfrm>
            <a:off x="8593138" y="6399213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F162FB4B-924C-4AC3-88AF-CCB7ED429BE0}" type="slidenum">
              <a:rPr lang="en-US" sz="1000">
                <a:solidFill>
                  <a:srgbClr val="828282"/>
                </a:solidFill>
                <a:ea typeface="ＭＳ Ｐゴシック" pitchFamily="-65" charset="-128"/>
              </a:rPr>
              <a:pPr>
                <a:defRPr/>
              </a:pPr>
              <a:t>‹#›</a:t>
            </a:fld>
            <a:endParaRPr lang="en-US" sz="1000">
              <a:solidFill>
                <a:srgbClr val="828282"/>
              </a:solidFill>
              <a:ea typeface="ＭＳ Ｐゴシック" pitchFamily="-65" charset="-128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8583613" y="6470650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828282"/>
                </a:solidFill>
                <a:ea typeface="ＭＳ Ｐゴシック" pitchFamily="-65" charset="-128"/>
              </a:rPr>
              <a:t>|</a:t>
            </a:r>
          </a:p>
        </p:txBody>
      </p:sp>
      <p:pic>
        <p:nvPicPr>
          <p:cNvPr id="10" name="Image 7" descr="cegedimSD_logo2010_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9363"/>
            <a:ext cx="1270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Image 7" descr="ppt Large D.png"/>
          <p:cNvSpPr>
            <a:spLocks noChangeAspect="1"/>
          </p:cNvSpPr>
          <p:nvPr/>
        </p:nvSpPr>
        <p:spPr bwMode="auto">
          <a:xfrm>
            <a:off x="7635875" y="3175"/>
            <a:ext cx="1508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ea typeface="ＭＳ Ｐゴシック" pitchFamily="-65" charset="-128"/>
            </a:endParaRPr>
          </a:p>
        </p:txBody>
      </p:sp>
      <p:cxnSp>
        <p:nvCxnSpPr>
          <p:cNvPr id="12" name="Straight Connector 1"/>
          <p:cNvCxnSpPr/>
          <p:nvPr/>
        </p:nvCxnSpPr>
        <p:spPr bwMode="auto">
          <a:xfrm>
            <a:off x="304800" y="685800"/>
            <a:ext cx="8243888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092D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990600"/>
            <a:ext cx="39036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092D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457200" y="1630362"/>
            <a:ext cx="8229600" cy="4495801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1pPr>
            <a:lvl2pPr>
              <a:buSzPct val="60000"/>
              <a:buFontTx/>
              <a:buBlip>
                <a:blip r:embed="rId4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2pPr>
            <a:lvl3pPr>
              <a:buSzPct val="60000"/>
              <a:buFontTx/>
              <a:buBlip>
                <a:blip r:embed="rId4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3pPr>
            <a:lvl4pPr>
              <a:buSzPct val="60000"/>
              <a:buFontTx/>
              <a:buBlip>
                <a:blip r:embed="rId4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4pPr>
            <a:lvl5pPr>
              <a:buSzPct val="60000"/>
              <a:buFontTx/>
              <a:buBlip>
                <a:blip r:embed="rId4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85800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rgbClr val="666666"/>
                </a:solidFill>
                <a:latin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5503863" y="6619875"/>
            <a:ext cx="304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3BB5FF"/>
                </a:solidFill>
                <a:ea typeface="ＭＳ Ｐゴシック" pitchFamily="-65" charset="-128"/>
              </a:rPr>
              <a:t>This document should not be distributed without Cegedim authorization – Copyright 2010</a:t>
            </a:r>
          </a:p>
        </p:txBody>
      </p:sp>
      <p:cxnSp>
        <p:nvCxnSpPr>
          <p:cNvPr id="4" name="Straight Connector 19"/>
          <p:cNvCxnSpPr/>
          <p:nvPr/>
        </p:nvCxnSpPr>
        <p:spPr bwMode="auto">
          <a:xfrm>
            <a:off x="1646238" y="6591300"/>
            <a:ext cx="6888162" cy="158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Slide Number Placeholder 5"/>
          <p:cNvSpPr txBox="1">
            <a:spLocks/>
          </p:cNvSpPr>
          <p:nvPr/>
        </p:nvSpPr>
        <p:spPr>
          <a:xfrm>
            <a:off x="8593138" y="6399213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C0BE5EFC-8634-4071-80E1-57EB38FE14DF}" type="slidenum">
              <a:rPr lang="en-US" sz="1000">
                <a:solidFill>
                  <a:srgbClr val="828282"/>
                </a:solidFill>
                <a:ea typeface="ＭＳ Ｐゴシック" pitchFamily="-65" charset="-128"/>
              </a:rPr>
              <a:pPr>
                <a:defRPr/>
              </a:pPr>
              <a:t>‹#›</a:t>
            </a:fld>
            <a:endParaRPr lang="en-US" sz="1000">
              <a:solidFill>
                <a:srgbClr val="828282"/>
              </a:solidFill>
              <a:ea typeface="ＭＳ Ｐゴシック" pitchFamily="-65" charset="-128"/>
            </a:endParaRP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8583613" y="6470650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828282"/>
                </a:solidFill>
                <a:ea typeface="ＭＳ Ｐゴシック" pitchFamily="-65" charset="-128"/>
              </a:rPr>
              <a:t>|</a:t>
            </a:r>
          </a:p>
        </p:txBody>
      </p:sp>
      <p:pic>
        <p:nvPicPr>
          <p:cNvPr id="7" name="Image 7" descr="cegedimSD_logo2010_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9363"/>
            <a:ext cx="1270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mage 7" descr="ppt Large D.png"/>
          <p:cNvSpPr>
            <a:spLocks noChangeAspect="1"/>
          </p:cNvSpPr>
          <p:nvPr/>
        </p:nvSpPr>
        <p:spPr bwMode="auto">
          <a:xfrm>
            <a:off x="7635875" y="3175"/>
            <a:ext cx="1508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ea typeface="ＭＳ Ｐゴシック" pitchFamily="-65" charset="-128"/>
            </a:endParaRPr>
          </a:p>
        </p:txBody>
      </p:sp>
      <p:cxnSp>
        <p:nvCxnSpPr>
          <p:cNvPr id="9" name="Straight Connector 1"/>
          <p:cNvCxnSpPr/>
          <p:nvPr/>
        </p:nvCxnSpPr>
        <p:spPr bwMode="auto">
          <a:xfrm>
            <a:off x="304800" y="685800"/>
            <a:ext cx="8243888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85800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rgbClr val="666666"/>
                </a:solidFill>
                <a:latin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5503863" y="6619875"/>
            <a:ext cx="304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3BB5FF"/>
                </a:solidFill>
                <a:ea typeface="ＭＳ Ｐゴシック" pitchFamily="-65" charset="-128"/>
              </a:rPr>
              <a:t>This document should not be distributed without Cegedim authorization – Copyright 2010</a:t>
            </a:r>
          </a:p>
        </p:txBody>
      </p:sp>
      <p:cxnSp>
        <p:nvCxnSpPr>
          <p:cNvPr id="3" name="Straight Connector 19"/>
          <p:cNvCxnSpPr/>
          <p:nvPr/>
        </p:nvCxnSpPr>
        <p:spPr bwMode="auto">
          <a:xfrm>
            <a:off x="1646238" y="6591300"/>
            <a:ext cx="6888162" cy="158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5"/>
          <p:cNvSpPr txBox="1">
            <a:spLocks/>
          </p:cNvSpPr>
          <p:nvPr/>
        </p:nvSpPr>
        <p:spPr>
          <a:xfrm>
            <a:off x="8593138" y="6399213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1B6175AB-0933-4D77-A4DF-C669B7637D83}" type="slidenum">
              <a:rPr lang="en-US" sz="1000">
                <a:solidFill>
                  <a:srgbClr val="828282"/>
                </a:solidFill>
                <a:ea typeface="ＭＳ Ｐゴシック" pitchFamily="-65" charset="-128"/>
              </a:rPr>
              <a:pPr>
                <a:defRPr/>
              </a:pPr>
              <a:t>‹#›</a:t>
            </a:fld>
            <a:endParaRPr lang="en-US" sz="1000">
              <a:solidFill>
                <a:srgbClr val="828282"/>
              </a:solidFill>
              <a:ea typeface="ＭＳ Ｐゴシック" pitchFamily="-65" charset="-128"/>
            </a:endParaRP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8583613" y="6470650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828282"/>
                </a:solidFill>
                <a:ea typeface="ＭＳ Ｐゴシック" pitchFamily="-65" charset="-128"/>
              </a:rPr>
              <a:t>|</a:t>
            </a:r>
          </a:p>
        </p:txBody>
      </p:sp>
      <p:pic>
        <p:nvPicPr>
          <p:cNvPr id="6" name="Image 5" descr="cegedimSD_logo2010_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9363"/>
            <a:ext cx="1270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mage 6" descr="ppt Large D.png"/>
          <p:cNvSpPr>
            <a:spLocks noChangeAspect="1"/>
          </p:cNvSpPr>
          <p:nvPr/>
        </p:nvSpPr>
        <p:spPr bwMode="auto">
          <a:xfrm>
            <a:off x="7635875" y="3175"/>
            <a:ext cx="1508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ea typeface="ＭＳ Ｐゴシック" pitchFamily="-65" charset="-128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5503863" y="6619875"/>
            <a:ext cx="304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3BB5FF"/>
                </a:solidFill>
                <a:ea typeface="ＭＳ Ｐゴシック" pitchFamily="-65" charset="-128"/>
              </a:rPr>
              <a:t>This document should not be distributed without Cegedim authorization – Copyright 2010</a:t>
            </a:r>
          </a:p>
        </p:txBody>
      </p:sp>
      <p:cxnSp>
        <p:nvCxnSpPr>
          <p:cNvPr id="6" name="Straight Connector 19"/>
          <p:cNvCxnSpPr/>
          <p:nvPr/>
        </p:nvCxnSpPr>
        <p:spPr bwMode="auto">
          <a:xfrm>
            <a:off x="1646238" y="6591300"/>
            <a:ext cx="6888162" cy="158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8593138" y="6399213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0C931EA8-2CA9-4F5B-B34E-0FA10E4D4F6D}" type="slidenum">
              <a:rPr lang="en-US" sz="1000">
                <a:solidFill>
                  <a:srgbClr val="828282"/>
                </a:solidFill>
                <a:ea typeface="ＭＳ Ｐゴシック" pitchFamily="-65" charset="-128"/>
              </a:rPr>
              <a:pPr>
                <a:defRPr/>
              </a:pPr>
              <a:t>‹#›</a:t>
            </a:fld>
            <a:endParaRPr lang="en-US" sz="1000">
              <a:solidFill>
                <a:srgbClr val="828282"/>
              </a:solidFill>
              <a:ea typeface="ＭＳ Ｐゴシック" pitchFamily="-65" charset="-128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8583613" y="6470650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828282"/>
                </a:solidFill>
                <a:ea typeface="ＭＳ Ｐゴシック" pitchFamily="-65" charset="-128"/>
              </a:rPr>
              <a:t>|</a:t>
            </a:r>
          </a:p>
        </p:txBody>
      </p:sp>
      <p:pic>
        <p:nvPicPr>
          <p:cNvPr id="9" name="Image 7" descr="cegedimSD_logo2010_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9363"/>
            <a:ext cx="1270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mage 7" descr="ppt Large D.png"/>
          <p:cNvSpPr>
            <a:spLocks noChangeAspect="1"/>
          </p:cNvSpPr>
          <p:nvPr/>
        </p:nvSpPr>
        <p:spPr bwMode="auto">
          <a:xfrm>
            <a:off x="7635875" y="3175"/>
            <a:ext cx="1508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ea typeface="ＭＳ Ｐゴシック" pitchFamily="-65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0"/>
            <a:ext cx="8229600" cy="6858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666666"/>
                </a:solidFill>
                <a:ea typeface="ＭＳ Ｐゴシック" pitchFamily="-65" charset="-128"/>
              </a:rPr>
              <a:t>Click to edit Master title style</a:t>
            </a:r>
          </a:p>
        </p:txBody>
      </p:sp>
      <p:cxnSp>
        <p:nvCxnSpPr>
          <p:cNvPr id="12" name="Straight Connector 1"/>
          <p:cNvCxnSpPr/>
          <p:nvPr/>
        </p:nvCxnSpPr>
        <p:spPr bwMode="auto">
          <a:xfrm>
            <a:off x="304800" y="685800"/>
            <a:ext cx="8243888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6005513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>
              <a:buSzPct val="60000"/>
              <a:buFontTx/>
              <a:buBlip>
                <a:blip r:embed="rId4"/>
              </a:buBlip>
              <a:defRPr sz="2800">
                <a:solidFill>
                  <a:schemeClr val="tx1">
                    <a:lumMod val="50000"/>
                  </a:schemeClr>
                </a:solidFill>
              </a:defRPr>
            </a:lvl2pPr>
            <a:lvl3pPr>
              <a:buSzPct val="60000"/>
              <a:buFontTx/>
              <a:buBlip>
                <a:blip r:embed="rId4"/>
              </a:buBlip>
              <a:defRPr sz="2400">
                <a:solidFill>
                  <a:schemeClr val="tx1">
                    <a:lumMod val="50000"/>
                  </a:schemeClr>
                </a:solidFill>
              </a:defRPr>
            </a:lvl3pPr>
            <a:lvl4pPr>
              <a:buSzPct val="60000"/>
              <a:buFontTx/>
              <a:buBlip>
                <a:blip r:embed="rId4"/>
              </a:buBlip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>
              <a:buSzPct val="60000"/>
              <a:buFontTx/>
              <a:buBlip>
                <a:blip r:embed="rId4"/>
              </a:buBlip>
              <a:defRPr sz="20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314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92D0"/>
                </a:solidFill>
                <a:latin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0505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92D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5503863" y="6619875"/>
            <a:ext cx="304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>
                <a:solidFill>
                  <a:srgbClr val="3BB5FF"/>
                </a:solidFill>
                <a:ea typeface="ＭＳ Ｐゴシック" pitchFamily="-65" charset="-128"/>
              </a:rPr>
              <a:t>This document should not be distributed without Cegedim authorization – Copyright 2010</a:t>
            </a:r>
          </a:p>
        </p:txBody>
      </p:sp>
      <p:cxnSp>
        <p:nvCxnSpPr>
          <p:cNvPr id="6" name="Straight Connector 19"/>
          <p:cNvCxnSpPr/>
          <p:nvPr/>
        </p:nvCxnSpPr>
        <p:spPr bwMode="auto">
          <a:xfrm>
            <a:off x="1646238" y="6591300"/>
            <a:ext cx="6888162" cy="158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8593138" y="6399213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F8F372FC-6B55-432D-8C92-632D39C72FF8}" type="slidenum">
              <a:rPr lang="en-US" sz="1000">
                <a:solidFill>
                  <a:srgbClr val="828282"/>
                </a:solidFill>
                <a:ea typeface="ＭＳ Ｐゴシック" pitchFamily="-65" charset="-128"/>
              </a:rPr>
              <a:pPr>
                <a:defRPr/>
              </a:pPr>
              <a:t>‹#›</a:t>
            </a:fld>
            <a:endParaRPr lang="en-US" sz="1000">
              <a:solidFill>
                <a:srgbClr val="828282"/>
              </a:solidFill>
              <a:ea typeface="ＭＳ Ｐゴシック" pitchFamily="-65" charset="-128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8583613" y="6470650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828282"/>
                </a:solidFill>
                <a:ea typeface="ＭＳ Ｐゴシック" pitchFamily="-65" charset="-128"/>
              </a:rPr>
              <a:t>|</a:t>
            </a:r>
          </a:p>
        </p:txBody>
      </p:sp>
      <p:pic>
        <p:nvPicPr>
          <p:cNvPr id="9" name="Image 7" descr="cegedimSD_logo2010_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9363"/>
            <a:ext cx="1270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mage 6" descr="ppt Large D.png"/>
          <p:cNvSpPr>
            <a:spLocks noChangeAspect="1"/>
          </p:cNvSpPr>
          <p:nvPr/>
        </p:nvSpPr>
        <p:spPr bwMode="auto">
          <a:xfrm>
            <a:off x="7635875" y="3175"/>
            <a:ext cx="1508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60925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92D0"/>
                </a:solidFill>
                <a:latin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731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27663"/>
            <a:ext cx="5486400" cy="592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450"/>
            <a:ext cx="8686800" cy="4905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370013"/>
            <a:ext cx="8291512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75688" y="6553200"/>
            <a:ext cx="468312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E2108-1E3E-428F-8201-913860C06F1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ChangeArrowheads="1"/>
          </p:cNvSpPr>
          <p:nvPr userDrawn="1"/>
        </p:nvSpPr>
        <p:spPr bwMode="auto">
          <a:xfrm>
            <a:off x="5503863" y="6619875"/>
            <a:ext cx="304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3BB5FF"/>
                </a:solidFill>
              </a:rPr>
              <a:t>This document should not be distributed without </a:t>
            </a:r>
            <a:r>
              <a:rPr lang="en-US" sz="600" dirty="0" err="1">
                <a:solidFill>
                  <a:srgbClr val="3BB5FF"/>
                </a:solidFill>
              </a:rPr>
              <a:t>Cegedim</a:t>
            </a:r>
            <a:r>
              <a:rPr lang="en-US" sz="600" dirty="0">
                <a:solidFill>
                  <a:srgbClr val="3BB5FF"/>
                </a:solidFill>
              </a:rPr>
              <a:t> authorization – Copyright </a:t>
            </a:r>
            <a:r>
              <a:rPr lang="en-US" sz="600" dirty="0" smtClean="0">
                <a:solidFill>
                  <a:srgbClr val="3BB5FF"/>
                </a:solidFill>
              </a:rPr>
              <a:t>2013</a:t>
            </a:r>
            <a:endParaRPr lang="en-US" sz="600" dirty="0">
              <a:solidFill>
                <a:srgbClr val="3BB5FF"/>
              </a:solidFill>
            </a:endParaRPr>
          </a:p>
        </p:txBody>
      </p:sp>
      <p:cxnSp>
        <p:nvCxnSpPr>
          <p:cNvPr id="6" name="Straight Connector 19"/>
          <p:cNvCxnSpPr/>
          <p:nvPr userDrawn="1"/>
        </p:nvCxnSpPr>
        <p:spPr bwMode="auto">
          <a:xfrm>
            <a:off x="1646238" y="6591300"/>
            <a:ext cx="6888162" cy="158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93138" y="6399213"/>
            <a:ext cx="5334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501F1689-480B-4EDE-81F2-C162EBB09A81}" type="slidenum">
              <a:rPr lang="en-US" sz="1000">
                <a:solidFill>
                  <a:srgbClr val="828282"/>
                </a:solidFill>
              </a:rPr>
              <a:pPr>
                <a:defRPr/>
              </a:pPr>
              <a:t>‹#›</a:t>
            </a:fld>
            <a:endParaRPr lang="en-US" sz="1000">
              <a:solidFill>
                <a:srgbClr val="828282"/>
              </a:solidFill>
            </a:endParaRPr>
          </a:p>
        </p:txBody>
      </p:sp>
      <p:sp>
        <p:nvSpPr>
          <p:cNvPr id="8" name="Rectangle 29"/>
          <p:cNvSpPr>
            <a:spLocks noChangeArrowheads="1"/>
          </p:cNvSpPr>
          <p:nvPr userDrawn="1"/>
        </p:nvSpPr>
        <p:spPr bwMode="auto">
          <a:xfrm>
            <a:off x="8583613" y="6470650"/>
            <a:ext cx="76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828282"/>
                </a:solidFill>
              </a:rPr>
              <a:t>|</a:t>
            </a:r>
          </a:p>
        </p:txBody>
      </p:sp>
      <p:pic>
        <p:nvPicPr>
          <p:cNvPr id="9" name="Image 7" descr="cegedimSD_logo2010_TEMPLA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9363"/>
            <a:ext cx="1270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mage 7" descr="ppt Large D.png"/>
          <p:cNvSpPr>
            <a:spLocks noChangeAspect="1"/>
          </p:cNvSpPr>
          <p:nvPr userDrawn="1"/>
        </p:nvSpPr>
        <p:spPr bwMode="auto">
          <a:xfrm>
            <a:off x="7635875" y="1588"/>
            <a:ext cx="1508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cxnSp>
        <p:nvCxnSpPr>
          <p:cNvPr id="11" name="Straight Connector 1"/>
          <p:cNvCxnSpPr/>
          <p:nvPr userDrawn="1"/>
        </p:nvCxnSpPr>
        <p:spPr bwMode="auto">
          <a:xfrm>
            <a:off x="304800" y="685800"/>
            <a:ext cx="8243888" cy="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989014"/>
            <a:ext cx="4038600" cy="5154611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SzPct val="60000"/>
              <a:buFontTx/>
              <a:buBlip>
                <a:blip r:embed="rId4"/>
              </a:buBlip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SzPct val="60000"/>
              <a:buFontTx/>
              <a:buBlip>
                <a:blip r:embed="rId4"/>
              </a:buBlip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SzPct val="60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>
              <a:buSzPct val="60000"/>
              <a:buFontTx/>
              <a:buBlip>
                <a:blip r:embed="rId4"/>
              </a:buBlip>
              <a:defRPr sz="16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4038600" cy="5135563"/>
          </a:xfrm>
          <a:prstGeom prst="rect">
            <a:avLst/>
          </a:prstGeo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1pPr>
            <a:lvl2pPr>
              <a:buSzPct val="60000"/>
              <a:buFontTx/>
              <a:buBlip>
                <a:blip r:embed="rId5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2pPr>
            <a:lvl3pPr>
              <a:buSzPct val="60000"/>
              <a:buFontTx/>
              <a:buBlip>
                <a:blip r:embed="rId5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3pPr>
            <a:lvl4pPr>
              <a:buSzPct val="60000"/>
              <a:buFontTx/>
              <a:buBlip>
                <a:blip r:embed="rId5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4pPr>
            <a:lvl5pPr>
              <a:buSzPct val="60000"/>
              <a:buFontTx/>
              <a:buBlip>
                <a:blip r:embed="rId5"/>
              </a:buBlip>
              <a:defRPr>
                <a:solidFill>
                  <a:schemeClr val="tx1">
                    <a:lumMod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85800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rgbClr val="666666"/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DCAA-5E6B-43A1-AE2A-E7FD89853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8686800" cy="4905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288" y="1370013"/>
            <a:ext cx="8291512" cy="452596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8B191-7DA0-4EAC-9056-BBBE9EA0AB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2362-AD85-42BB-B4BC-7E6483F9C0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2E2108-1E3E-428F-8201-913860C06F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 userDrawn="1"/>
        </p:nvSpPr>
        <p:spPr bwMode="auto">
          <a:xfrm>
            <a:off x="4787900" y="6670675"/>
            <a:ext cx="47418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800">
                <a:solidFill>
                  <a:schemeClr val="bg1"/>
                </a:solidFill>
                <a:latin typeface="Arial Narrow" pitchFamily="34" charset="0"/>
              </a:rPr>
              <a:t>CEGEDIM © copyright 2005 – this document should not be distributed without CEGEDIM authorisation</a:t>
            </a:r>
            <a:endParaRPr lang="en-GB" sz="8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1203" name="Line 3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204" name="Text Box 4"/>
          <p:cNvSpPr txBox="1">
            <a:spLocks noChangeArrowheads="1"/>
          </p:cNvSpPr>
          <p:nvPr userDrawn="1"/>
        </p:nvSpPr>
        <p:spPr bwMode="auto">
          <a:xfrm>
            <a:off x="2278063" y="6645275"/>
            <a:ext cx="47418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800">
                <a:latin typeface="Arial Narrow" pitchFamily="34" charset="0"/>
              </a:rPr>
              <a:t>CEGEDIM © copyright 2008 – this document should not be distributed without CEGEDIM authorisation</a:t>
            </a:r>
            <a:endParaRPr lang="en-GB" sz="800">
              <a:latin typeface="Arial Narrow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81000"/>
            <a:ext cx="91265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86868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70013"/>
            <a:ext cx="82915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25" y="6646863"/>
            <a:ext cx="9366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53200"/>
            <a:ext cx="468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BF014F-E079-4F96-8ABE-5BDDA99018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3082" name="Picture 10" descr="grey_bulle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5688" y="333375"/>
            <a:ext cx="4683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å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2E2108-1E3E-428F-8201-913860C06F1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787900" y="6670675"/>
            <a:ext cx="47418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800">
                <a:solidFill>
                  <a:schemeClr val="bg1"/>
                </a:solidFill>
                <a:latin typeface="Arial Narrow" pitchFamily="34" charset="0"/>
              </a:rPr>
              <a:t>CEGEDIM © copyright 2005 – this document should not be distributed without CEGEDIM authorisation</a:t>
            </a:r>
            <a:endParaRPr lang="en-GB" sz="8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78063" y="6645275"/>
            <a:ext cx="47418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800">
                <a:latin typeface="Arial Narrow" pitchFamily="34" charset="0"/>
              </a:rPr>
              <a:t>CEGEDIM © copyright 2008 – this document should not be distributed without CEGEDIM authorisation</a:t>
            </a:r>
            <a:endParaRPr lang="en-GB" sz="800">
              <a:latin typeface="Arial Narrow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81000"/>
            <a:ext cx="91265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86868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70013"/>
            <a:ext cx="82915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25" y="6646863"/>
            <a:ext cx="9366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53200"/>
            <a:ext cx="468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BF014F-E079-4F96-8ABE-5BDDA99018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3082" name="Picture 10" descr="grey_bulle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5688" y="333375"/>
            <a:ext cx="4683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å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787900" y="6670675"/>
            <a:ext cx="47418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800">
                <a:solidFill>
                  <a:schemeClr val="bg1"/>
                </a:solidFill>
                <a:latin typeface="Arial Narrow" pitchFamily="34" charset="0"/>
              </a:rPr>
              <a:t>CEGEDIM © copyright 2005 – this document should not be distributed without CEGEDIM authorisation</a:t>
            </a:r>
            <a:endParaRPr lang="en-GB" sz="8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78063" y="6645275"/>
            <a:ext cx="47418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800">
                <a:latin typeface="Arial Narrow" pitchFamily="34" charset="0"/>
              </a:rPr>
              <a:t>CEGEDIM © copyright 2008 – this document should not be distributed without CEGEDIM authorisation</a:t>
            </a:r>
            <a:endParaRPr lang="en-GB" sz="800">
              <a:latin typeface="Arial Narrow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81000"/>
            <a:ext cx="91265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86868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70013"/>
            <a:ext cx="82915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25" y="6646863"/>
            <a:ext cx="9366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53200"/>
            <a:ext cx="468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BF014F-E079-4F96-8ABE-5BDDA99018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3082" name="Picture 10" descr="grey_bulle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5688" y="333375"/>
            <a:ext cx="4683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å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087D4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7D4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7D4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7D4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7D4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7D4"/>
          </a:solidFill>
          <a:latin typeface="Arial" pitchFamily="-107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7D4"/>
          </a:solidFill>
          <a:latin typeface="Arial" pitchFamily="-107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7D4"/>
          </a:solidFill>
          <a:latin typeface="Arial" pitchFamily="-107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7D4"/>
          </a:solidFill>
          <a:latin typeface="Arial" pitchFamily="-10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rgbClr val="0087D4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8"/>
        </a:buBlip>
        <a:defRPr sz="2000" kern="1200">
          <a:solidFill>
            <a:srgbClr val="0087D4"/>
          </a:solidFill>
          <a:latin typeface="Arial"/>
          <a:ea typeface="ＭＳ Ｐゴシック" pitchFamily="-107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8"/>
        </a:buBlip>
        <a:defRPr kern="1200">
          <a:solidFill>
            <a:srgbClr val="0087D4"/>
          </a:solidFill>
          <a:latin typeface="Arial"/>
          <a:ea typeface="ＭＳ Ｐゴシック" pitchFamily="-107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8"/>
        </a:buBlip>
        <a:defRPr sz="1600" kern="1200">
          <a:solidFill>
            <a:srgbClr val="0087D4"/>
          </a:solidFill>
          <a:latin typeface="Arial"/>
          <a:ea typeface="ＭＳ Ｐゴシック" pitchFamily="-107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8"/>
        </a:buBlip>
        <a:defRPr sz="1400" kern="1200">
          <a:solidFill>
            <a:srgbClr val="0087D4"/>
          </a:solidFill>
          <a:latin typeface="Arial"/>
          <a:ea typeface="ＭＳ Ｐゴシック" pitchFamily="-10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hyperlink" Target="mailto:alison.bourke@cegedim.com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hyperlink" Target="http://csdintranet.cegedim-portal.com/General%20Information/CSD%20Pictures/1%20-%20Images%20Database/Patient/Boy-Question%203.jpg" TargetMode="External"/><Relationship Id="rId1" Type="http://schemas.openxmlformats.org/officeDocument/2006/relationships/slideLayout" Target="../slideLayouts/slideLayout6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ctrTitle"/>
          </p:nvPr>
        </p:nvSpPr>
        <p:spPr bwMode="auto">
          <a:xfrm>
            <a:off x="1691680" y="1628800"/>
            <a:ext cx="6781800" cy="111147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LINKING THIN to HES – POISONED CHALICE OR HOLY GRAIL?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US" sz="3600" b="0" dirty="0" smtClean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268" name="Text Placeholder 26"/>
          <p:cNvSpPr txBox="1">
            <a:spLocks/>
          </p:cNvSpPr>
          <p:nvPr/>
        </p:nvSpPr>
        <p:spPr bwMode="auto">
          <a:xfrm>
            <a:off x="3886200" y="3867150"/>
            <a:ext cx="487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 b="1" dirty="0">
              <a:solidFill>
                <a:srgbClr val="0092D0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92D0"/>
                </a:solidFill>
              </a:rPr>
              <a:t>April 2013</a:t>
            </a:r>
          </a:p>
          <a:p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073008" cy="57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epc-betina\AppData\Local\Microsoft\Windows\Temporary Internet Files\Content.Outlook\LEXK9A6Y\CS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92" y="6525344"/>
            <a:ext cx="917708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53336"/>
            <a:ext cx="9144000" cy="7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91680" y="6597352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en-US" sz="1000" dirty="0" smtClean="0">
                <a:latin typeface="Arial Narrow" pitchFamily="34" charset="0"/>
                <a:cs typeface="Arial" pitchFamily="34" charset="0"/>
              </a:rPr>
              <a:t>CEGEDIM © copyright 2013 – this document should not be distributed without CEGEDIM </a:t>
            </a:r>
            <a:r>
              <a:rPr lang="en-US" sz="1000" dirty="0" err="1" smtClean="0">
                <a:latin typeface="Arial Narrow" pitchFamily="34" charset="0"/>
                <a:cs typeface="Arial" pitchFamily="34" charset="0"/>
              </a:rPr>
              <a:t>authorisation</a:t>
            </a:r>
            <a:endParaRPr lang="en-US" sz="1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3394735"/>
            <a:ext cx="79208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Thank you</a:t>
            </a:r>
          </a:p>
          <a:p>
            <a:pPr algn="ctr"/>
            <a:endParaRPr lang="en-GB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  <a:hlinkClick r:id="rId6"/>
              </a:rPr>
              <a:t>alison.bourke@cegedim.com</a:t>
            </a:r>
            <a:endParaRPr lang="en-GB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 descr="C:\Users\epc-betina\AppData\Local\Microsoft\Windows\Temporary Internet Files\Content.Outlook\LEXK9A6Y\CS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268760"/>
            <a:ext cx="4536504" cy="142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ta 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58CCFF"/>
              </a:clrFrom>
              <a:clrTo>
                <a:srgbClr val="58CC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25" y="206375"/>
            <a:ext cx="6716713" cy="390525"/>
          </a:xfrm>
        </p:spPr>
        <p:txBody>
          <a:bodyPr/>
          <a:lstStyle/>
          <a:p>
            <a:pPr algn="r" eaLnBrk="1" hangingPunct="1"/>
            <a:r>
              <a:rPr lang="en-GB" sz="2800" dirty="0" smtClean="0">
                <a:solidFill>
                  <a:schemeClr val="tx1"/>
                </a:solidFill>
              </a:rPr>
              <a:t>THIN Data</a:t>
            </a:r>
          </a:p>
        </p:txBody>
      </p:sp>
      <p:graphicFrame>
        <p:nvGraphicFramePr>
          <p:cNvPr id="504860" name="Group 28"/>
          <p:cNvGraphicFramePr>
            <a:graphicFrameLocks noGrp="1"/>
          </p:cNvGraphicFramePr>
          <p:nvPr>
            <p:ph type="tbl" idx="1"/>
          </p:nvPr>
        </p:nvGraphicFramePr>
        <p:xfrm>
          <a:off x="395288" y="930275"/>
          <a:ext cx="8208962" cy="4604514"/>
        </p:xfrm>
        <a:graphic>
          <a:graphicData uri="http://schemas.openxmlformats.org/drawingml/2006/table">
            <a:tbl>
              <a:tblPr/>
              <a:tblGrid>
                <a:gridCol w="4105275"/>
                <a:gridCol w="4103687"/>
              </a:tblGrid>
              <a:tr h="117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of UK population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Patients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million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Active patients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 Million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length of follow up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&gt;10 years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(range 1-27 years)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 Years of Computerisation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&gt;77m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420"/>
          <a:stretch>
            <a:fillRect/>
          </a:stretch>
        </p:blipFill>
        <p:spPr bwMode="auto">
          <a:xfrm>
            <a:off x="0" y="2919413"/>
            <a:ext cx="14763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re 1"/>
          <p:cNvSpPr txBox="1">
            <a:spLocks/>
          </p:cNvSpPr>
          <p:nvPr/>
        </p:nvSpPr>
        <p:spPr bwMode="auto">
          <a:xfrm>
            <a:off x="304800" y="0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2400" b="1" dirty="0" smtClean="0"/>
              <a:t>Patient Data Collected</a:t>
            </a:r>
            <a:endParaRPr lang="en-US" sz="2400" b="1" dirty="0"/>
          </a:p>
        </p:txBody>
      </p:sp>
      <p:graphicFrame>
        <p:nvGraphicFramePr>
          <p:cNvPr id="18" name="Espace réservé du contenu 3"/>
          <p:cNvGraphicFramePr>
            <a:graphicFrameLocks/>
          </p:cNvGraphicFramePr>
          <p:nvPr/>
        </p:nvGraphicFramePr>
        <p:xfrm>
          <a:off x="448816" y="942181"/>
          <a:ext cx="8731696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 rot="20305758">
            <a:off x="643304" y="2266996"/>
            <a:ext cx="818525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Pseudonymised</a:t>
            </a:r>
            <a:endParaRPr lang="en-US" sz="4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No name, address, postcode, </a:t>
            </a:r>
          </a:p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DOB, NHS/CHI numb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er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GB" sz="2800" b="0" dirty="0" smtClean="0"/>
              <a:t>Difference between Trusted Third Party model (TTP) and Enhanced Trusted Third Party (</a:t>
            </a:r>
            <a:r>
              <a:rPr lang="en-GB" sz="2800" b="0" dirty="0" err="1" smtClean="0"/>
              <a:t>eTTP</a:t>
            </a:r>
            <a:r>
              <a:rPr lang="en-GB" sz="2800" b="0" dirty="0" smtClean="0"/>
              <a:t>)</a:t>
            </a:r>
          </a:p>
          <a:p>
            <a:pPr lvl="1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TTP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How?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52120" y="2996952"/>
            <a:ext cx="3168352" cy="122413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79512" y="2996952"/>
            <a:ext cx="3096344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11560" y="4653136"/>
            <a:ext cx="7056784" cy="13681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95536" y="3140968"/>
            <a:ext cx="259228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NHS Number + </a:t>
            </a:r>
            <a:r>
              <a:rPr lang="en-GB" sz="2000" dirty="0" err="1" smtClean="0"/>
              <a:t>Patid</a:t>
            </a:r>
            <a:endParaRPr lang="en-GB" sz="2000" dirty="0"/>
          </a:p>
        </p:txBody>
      </p:sp>
      <p:sp>
        <p:nvSpPr>
          <p:cNvPr id="8" name="Right Arrow 7"/>
          <p:cNvSpPr/>
          <p:nvPr/>
        </p:nvSpPr>
        <p:spPr>
          <a:xfrm rot="16200000" flipH="1">
            <a:off x="4162812" y="4990316"/>
            <a:ext cx="530344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868144" y="3140968"/>
            <a:ext cx="280831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NHS Number + Data id </a:t>
            </a:r>
            <a:endParaRPr lang="en-GB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95536" y="4437112"/>
            <a:ext cx="82809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63888" y="4725144"/>
            <a:ext cx="187220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GB" sz="2000" dirty="0" err="1" smtClean="0"/>
              <a:t>Patid</a:t>
            </a:r>
            <a:r>
              <a:rPr lang="en-GB" sz="2000" dirty="0" smtClean="0"/>
              <a:t> + Data id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5445224"/>
            <a:ext cx="295232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GB" sz="2000" dirty="0" err="1" smtClean="0"/>
              <a:t>Patid</a:t>
            </a:r>
            <a:r>
              <a:rPr lang="en-GB" sz="2000" dirty="0" smtClean="0"/>
              <a:t> + Secondary data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486916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Provider/ Researcher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37890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GP Practice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084168" y="37170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Secondary Data Source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3491880" y="2996952"/>
            <a:ext cx="1872208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16200000" flipH="1">
            <a:off x="4090804" y="4198228"/>
            <a:ext cx="674360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10800000" flipH="1">
            <a:off x="2987824" y="3212976"/>
            <a:ext cx="57606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10800000">
            <a:off x="5292080" y="3212976"/>
            <a:ext cx="57606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067944" y="335699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TTP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1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umanrightsact_small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</p:spPr>
      </p:pic>
      <p:pic>
        <p:nvPicPr>
          <p:cNvPr id="4" name="Picture 3" descr="Data-Protection-Act-1998-(Public-General-Acts-Elizabeth-II)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5580112" y="0"/>
            <a:ext cx="2908724" cy="41490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980728"/>
            <a:ext cx="8517632" cy="5135563"/>
          </a:xfrm>
          <a:noFill/>
        </p:spPr>
        <p:txBody>
          <a:bodyPr/>
          <a:lstStyle/>
          <a:p>
            <a:pPr indent="0">
              <a:buNone/>
            </a:pPr>
            <a:endParaRPr lang="en-GB" sz="2800" dirty="0" smtClean="0"/>
          </a:p>
          <a:p>
            <a:pPr indent="0">
              <a:buNone/>
            </a:pPr>
            <a:r>
              <a:rPr lang="en-GB" sz="2800" b="0" dirty="0" smtClean="0"/>
              <a:t>Aim </a:t>
            </a:r>
            <a:r>
              <a:rPr lang="en-GB" sz="2800" b="0" dirty="0" smtClean="0"/>
              <a:t>- To ensure that only the minimum personal data required to satisfy a purpose is collected and used and unnecessary information is stripped out.  </a:t>
            </a:r>
          </a:p>
          <a:p>
            <a:pPr indent="0">
              <a:buNone/>
            </a:pPr>
            <a:endParaRPr lang="en-GB" sz="2800" b="0" dirty="0" smtClean="0"/>
          </a:p>
          <a:p>
            <a:pPr indent="0">
              <a:buNone/>
            </a:pPr>
            <a:r>
              <a:rPr lang="en-GB" sz="2800" b="0" dirty="0" smtClean="0"/>
              <a:t>This </a:t>
            </a:r>
            <a:r>
              <a:rPr lang="en-GB" sz="2800" b="0" dirty="0" smtClean="0"/>
              <a:t>meets fundamental Data Protection Act 1998 principles as well as </a:t>
            </a:r>
            <a:r>
              <a:rPr lang="en-GB" sz="2800" b="0" dirty="0" err="1" smtClean="0"/>
              <a:t>Caldicott</a:t>
            </a:r>
            <a:r>
              <a:rPr lang="en-GB" sz="2800" b="0" dirty="0" smtClean="0"/>
              <a:t> principles and the Human Rights Act 1998.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4572000" y="908720"/>
            <a:ext cx="4320480" cy="417646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179512" y="908720"/>
            <a:ext cx="4032448" cy="41764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323528" y="5301208"/>
            <a:ext cx="8424936" cy="13681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2555776" y="2708920"/>
            <a:ext cx="360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6858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Link using Enhanced Trusted Third Party (</a:t>
            </a:r>
            <a:r>
              <a:rPr lang="en-GB" dirty="0" err="1" smtClean="0">
                <a:solidFill>
                  <a:schemeClr val="tx1"/>
                </a:solidFill>
              </a:rPr>
              <a:t>eTTP</a:t>
            </a:r>
            <a:r>
              <a:rPr lang="en-GB" dirty="0" smtClean="0">
                <a:solidFill>
                  <a:schemeClr val="tx1"/>
                </a:solidFill>
              </a:rPr>
              <a:t>) - </a:t>
            </a:r>
            <a:r>
              <a:rPr lang="en-GB" dirty="0" err="1" smtClean="0">
                <a:solidFill>
                  <a:schemeClr val="tx1"/>
                </a:solidFill>
              </a:rPr>
              <a:t>Sapior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31840" y="1700808"/>
            <a:ext cx="2232248" cy="1440160"/>
          </a:xfrm>
          <a:prstGeom prst="cloud">
            <a:avLst/>
          </a:prstGeom>
          <a:solidFill>
            <a:srgbClr val="FFCCFF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16200000" flipH="1">
            <a:off x="3946788" y="5638388"/>
            <a:ext cx="530344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203848" y="198884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Activate </a:t>
            </a:r>
            <a:r>
              <a:rPr lang="en-GB" sz="2400" b="1" dirty="0" err="1" smtClean="0"/>
              <a:t>eTTP</a:t>
            </a:r>
            <a:endParaRPr lang="en-GB" sz="2400" b="1" dirty="0"/>
          </a:p>
        </p:txBody>
      </p:sp>
      <p:sp>
        <p:nvSpPr>
          <p:cNvPr id="23" name="Right Arrow 22"/>
          <p:cNvSpPr/>
          <p:nvPr/>
        </p:nvSpPr>
        <p:spPr>
          <a:xfrm rot="19085207" flipH="1">
            <a:off x="2667255" y="2395544"/>
            <a:ext cx="722077" cy="3947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724128" y="3635152"/>
            <a:ext cx="280831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 err="1" smtClean="0"/>
              <a:t>eTTP</a:t>
            </a:r>
            <a:r>
              <a:rPr lang="en-GB" sz="2000" dirty="0" smtClean="0"/>
              <a:t> key + </a:t>
            </a:r>
          </a:p>
          <a:p>
            <a:pPr algn="ctr"/>
            <a:r>
              <a:rPr lang="en-GB" sz="2000" dirty="0" err="1" smtClean="0"/>
              <a:t>eTHIN</a:t>
            </a:r>
            <a:r>
              <a:rPr lang="en-GB" sz="2000" dirty="0" smtClean="0"/>
              <a:t>-HES record id </a:t>
            </a:r>
            <a:endParaRPr lang="en-GB" sz="2000" dirty="0"/>
          </a:p>
        </p:txBody>
      </p:sp>
      <p:sp>
        <p:nvSpPr>
          <p:cNvPr id="25" name="Right Arrow 24"/>
          <p:cNvSpPr/>
          <p:nvPr/>
        </p:nvSpPr>
        <p:spPr>
          <a:xfrm rot="13534892" flipH="1">
            <a:off x="5055079" y="2431691"/>
            <a:ext cx="599374" cy="3947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loud 28"/>
          <p:cNvSpPr/>
          <p:nvPr/>
        </p:nvSpPr>
        <p:spPr>
          <a:xfrm>
            <a:off x="2915816" y="3501008"/>
            <a:ext cx="2736304" cy="1656184"/>
          </a:xfrm>
          <a:prstGeom prst="cloud">
            <a:avLst/>
          </a:prstGeom>
          <a:solidFill>
            <a:srgbClr val="FFCCFF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059832" y="371703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/>
              <a:t>eTTP</a:t>
            </a:r>
            <a:r>
              <a:rPr lang="en-GB" sz="2400" b="1" dirty="0" smtClean="0"/>
              <a:t> uploads </a:t>
            </a:r>
            <a:r>
              <a:rPr lang="en-GB" sz="2400" b="1" smtClean="0"/>
              <a:t>and matches keys</a:t>
            </a:r>
            <a:endParaRPr lang="en-GB" sz="2400" b="1" dirty="0"/>
          </a:p>
        </p:txBody>
      </p:sp>
      <p:sp>
        <p:nvSpPr>
          <p:cNvPr id="12" name="Right Arrow 11"/>
          <p:cNvSpPr/>
          <p:nvPr/>
        </p:nvSpPr>
        <p:spPr>
          <a:xfrm rot="20561370" flipH="1">
            <a:off x="5324467" y="4344051"/>
            <a:ext cx="880036" cy="3516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 rot="12673559" flipH="1">
            <a:off x="2151134" y="4423727"/>
            <a:ext cx="880036" cy="3516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395536" y="5157192"/>
            <a:ext cx="8208912" cy="72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7544" y="55892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THIN</a:t>
            </a:r>
            <a:endParaRPr lang="en-GB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27584" y="105273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GP Practice</a:t>
            </a:r>
            <a:endParaRPr lang="en-GB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907704" y="5373216"/>
            <a:ext cx="403244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GB" sz="2000" dirty="0" err="1" smtClean="0"/>
              <a:t>THINid</a:t>
            </a:r>
            <a:r>
              <a:rPr lang="en-GB" sz="2000" dirty="0" smtClean="0"/>
              <a:t> + THIN-HES record id</a:t>
            </a:r>
            <a:endParaRPr lang="en-GB" sz="2000" dirty="0"/>
          </a:p>
        </p:txBody>
      </p:sp>
      <p:sp>
        <p:nvSpPr>
          <p:cNvPr id="43" name="Right Arrow 42"/>
          <p:cNvSpPr/>
          <p:nvPr/>
        </p:nvSpPr>
        <p:spPr>
          <a:xfrm rot="16200000" flipH="1">
            <a:off x="3946788" y="4918308"/>
            <a:ext cx="530344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2627784" y="6093296"/>
            <a:ext cx="410445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GB" sz="2000" dirty="0" err="1" smtClean="0"/>
              <a:t>THINid</a:t>
            </a:r>
            <a:r>
              <a:rPr lang="en-GB" sz="2000" dirty="0" smtClean="0"/>
              <a:t> + THIN data + HES data</a:t>
            </a:r>
            <a:endParaRPr lang="en-GB" sz="2000" dirty="0"/>
          </a:p>
        </p:txBody>
      </p:sp>
      <p:pic>
        <p:nvPicPr>
          <p:cNvPr id="27" name="Picture 2" descr="C:\Program Files (x86)\Microsoft Office\MEDIA\CAGCAT10\j020558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169" y="1460249"/>
            <a:ext cx="1254128" cy="1150854"/>
          </a:xfrm>
          <a:prstGeom prst="rect">
            <a:avLst/>
          </a:prstGeom>
          <a:noFill/>
        </p:spPr>
      </p:pic>
      <p:pic>
        <p:nvPicPr>
          <p:cNvPr id="30" name="Picture 5" descr="do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86409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268760"/>
            <a:ext cx="1368152" cy="1361273"/>
          </a:xfrm>
          <a:prstGeom prst="rect">
            <a:avLst/>
          </a:prstGeom>
          <a:noFill/>
        </p:spPr>
      </p:pic>
      <p:pic>
        <p:nvPicPr>
          <p:cNvPr id="33" name="Picture 2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340768"/>
            <a:ext cx="1350599" cy="1239381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4860032" y="1052736"/>
            <a:ext cx="377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NHS Information Centre</a:t>
            </a:r>
            <a:endParaRPr lang="en-GB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96136" y="2636912"/>
            <a:ext cx="295232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NHS Number +</a:t>
            </a:r>
          </a:p>
          <a:p>
            <a:pPr algn="ctr"/>
            <a:r>
              <a:rPr lang="en-GB" sz="2000" dirty="0" smtClean="0"/>
              <a:t>HES record id 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924944"/>
            <a:ext cx="291683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NHS Number + </a:t>
            </a:r>
            <a:r>
              <a:rPr lang="en-GB" sz="2000" dirty="0" err="1" smtClean="0"/>
              <a:t>GPpatid</a:t>
            </a:r>
            <a:endParaRPr lang="en-GB" sz="2000" dirty="0"/>
          </a:p>
        </p:txBody>
      </p:sp>
      <p:sp>
        <p:nvSpPr>
          <p:cNvPr id="35" name="Right Arrow 34"/>
          <p:cNvSpPr/>
          <p:nvPr/>
        </p:nvSpPr>
        <p:spPr>
          <a:xfrm rot="16200000" flipH="1">
            <a:off x="1570524" y="3334132"/>
            <a:ext cx="530344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23528" y="3861048"/>
            <a:ext cx="280831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GB" sz="2000" dirty="0" err="1" smtClean="0"/>
              <a:t>eTTP</a:t>
            </a:r>
            <a:r>
              <a:rPr lang="en-GB" sz="2000" dirty="0" smtClean="0"/>
              <a:t> key + </a:t>
            </a:r>
            <a:r>
              <a:rPr lang="en-GB" sz="2000" smtClean="0"/>
              <a:t>eTHINid</a:t>
            </a:r>
            <a:endParaRPr lang="en-GB" sz="2000" dirty="0"/>
          </a:p>
        </p:txBody>
      </p:sp>
      <p:sp>
        <p:nvSpPr>
          <p:cNvPr id="45" name="Right Arrow 44"/>
          <p:cNvSpPr/>
          <p:nvPr/>
        </p:nvSpPr>
        <p:spPr>
          <a:xfrm rot="16200000" flipH="1">
            <a:off x="6804248" y="3284984"/>
            <a:ext cx="432048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228184" y="4695237"/>
            <a:ext cx="266429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/>
              <a:t>THIN-HES record id + </a:t>
            </a:r>
          </a:p>
          <a:p>
            <a:pPr algn="ctr"/>
            <a:r>
              <a:rPr lang="en-GB" sz="2000" dirty="0" smtClean="0"/>
              <a:t>HES data </a:t>
            </a:r>
            <a:endParaRPr lang="en-GB" sz="2000" dirty="0"/>
          </a:p>
        </p:txBody>
      </p:sp>
      <p:sp>
        <p:nvSpPr>
          <p:cNvPr id="47" name="Right Arrow 46"/>
          <p:cNvSpPr/>
          <p:nvPr/>
        </p:nvSpPr>
        <p:spPr>
          <a:xfrm rot="17995616" flipH="1">
            <a:off x="6233945" y="5599198"/>
            <a:ext cx="724237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/>
      <p:bldP spid="23" grpId="0" animBg="1"/>
      <p:bldP spid="24" grpId="0" animBg="1"/>
      <p:bldP spid="24" grpId="1" animBg="1"/>
      <p:bldP spid="25" grpId="0" animBg="1"/>
      <p:bldP spid="29" grpId="0" animBg="1"/>
      <p:bldP spid="28" grpId="0"/>
      <p:bldP spid="12" grpId="0" animBg="1"/>
      <p:bldP spid="31" grpId="0" animBg="1"/>
      <p:bldP spid="42" grpId="0" animBg="1"/>
      <p:bldP spid="43" grpId="0" animBg="1"/>
      <p:bldP spid="44" grpId="0" animBg="1"/>
      <p:bldP spid="35" grpId="0" animBg="1"/>
      <p:bldP spid="35" grpId="1" animBg="1"/>
      <p:bldP spid="22" grpId="0" animBg="1"/>
      <p:bldP spid="22" grpId="1" animBg="1"/>
      <p:bldP spid="45" grpId="0" animBg="1"/>
      <p:bldP spid="45" grpId="1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spital ward - 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419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rgbClr val="FFE7E7">
              <a:alpha val="8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437112"/>
            <a:ext cx="8784976" cy="2088232"/>
          </a:xfrm>
        </p:spPr>
        <p:txBody>
          <a:bodyPr/>
          <a:lstStyle/>
          <a:p>
            <a:pPr lvl="1">
              <a:spcBef>
                <a:spcPts val="100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NIGB </a:t>
            </a:r>
            <a:r>
              <a:rPr lang="en-GB" sz="2800" dirty="0" smtClean="0">
                <a:solidFill>
                  <a:schemeClr val="tx1"/>
                </a:solidFill>
              </a:rPr>
              <a:t>review  - began January 2011.....</a:t>
            </a:r>
          </a:p>
          <a:p>
            <a:pPr lvl="1">
              <a:spcBef>
                <a:spcPts val="1000"/>
              </a:spcBef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    ..... completed August 2011 – do not need NIGB approval as not identifiable data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Progress?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spital ward - 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419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rgbClr val="FFE7E7">
              <a:alpha val="8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3717032"/>
            <a:ext cx="8784976" cy="2808312"/>
          </a:xfrm>
        </p:spPr>
        <p:txBody>
          <a:bodyPr/>
          <a:lstStyle/>
          <a:p>
            <a:pPr lvl="1">
              <a:spcBef>
                <a:spcPts val="1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Loaded HES to </a:t>
            </a:r>
            <a:r>
              <a:rPr lang="en-GB" sz="2400" dirty="0" err="1" smtClean="0">
                <a:solidFill>
                  <a:schemeClr val="tx1"/>
                </a:solidFill>
              </a:rPr>
              <a:t>eTTP</a:t>
            </a:r>
            <a:r>
              <a:rPr lang="en-GB" sz="2400" dirty="0" smtClean="0">
                <a:solidFill>
                  <a:schemeClr val="tx1"/>
                </a:solidFill>
              </a:rPr>
              <a:t>, invited a sample of practices</a:t>
            </a:r>
          </a:p>
          <a:p>
            <a:pPr lvl="1">
              <a:spcBef>
                <a:spcPts val="1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Activated and collected linked data</a:t>
            </a:r>
          </a:p>
          <a:p>
            <a:pPr lvl="1">
              <a:spcBef>
                <a:spcPts val="1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&gt;70 practices with over 2 million patients + HES data of over 176 million records linked using </a:t>
            </a:r>
            <a:r>
              <a:rPr lang="en-GB" sz="2400" dirty="0" err="1" smtClean="0">
                <a:solidFill>
                  <a:schemeClr val="tx1"/>
                </a:solidFill>
              </a:rPr>
              <a:t>Sapior's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Safemerge</a:t>
            </a:r>
            <a:r>
              <a:rPr lang="en-GB" sz="2400" dirty="0" smtClean="0">
                <a:solidFill>
                  <a:schemeClr val="tx1"/>
                </a:solidFill>
              </a:rPr>
              <a:t> service.</a:t>
            </a:r>
          </a:p>
          <a:p>
            <a:pPr lvl="1">
              <a:spcBef>
                <a:spcPts val="10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Quality of link and research issues – academic evaluation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Progress?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ass of win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548680"/>
            <a:ext cx="9094472" cy="568863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39619"/>
          </a:xfrm>
        </p:spPr>
        <p:txBody>
          <a:bodyPr/>
          <a:lstStyle/>
          <a:p>
            <a:pPr>
              <a:buNone/>
            </a:pPr>
            <a:r>
              <a:rPr lang="en-GB" sz="3200" b="0" dirty="0" smtClean="0">
                <a:solidFill>
                  <a:schemeClr val="tx1"/>
                </a:solidFill>
              </a:rPr>
              <a:t>Linking existing databases – </a:t>
            </a:r>
          </a:p>
          <a:p>
            <a:pPr>
              <a:buNone/>
            </a:pPr>
            <a:r>
              <a:rPr lang="en-GB" sz="3200" b="0" dirty="0" smtClean="0">
                <a:solidFill>
                  <a:schemeClr val="tx1"/>
                </a:solidFill>
              </a:rPr>
              <a:t>			poisoned chalice or holy grail?</a:t>
            </a:r>
            <a:endParaRPr lang="en-GB" sz="32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expensive-w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3218656" cy="2226237"/>
          </a:xfrm>
          <a:prstGeom prst="rect">
            <a:avLst/>
          </a:prstGeom>
        </p:spPr>
      </p:pic>
      <p:pic>
        <p:nvPicPr>
          <p:cNvPr id="5" name="Picture 4" descr="Glass of w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204864"/>
            <a:ext cx="2808312" cy="1881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2996952"/>
            <a:ext cx="3203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Like rare French wine – often expensive and hard to get but resulting data is rich and potent, ..... often complex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3_Conception personnalisée">
  <a:themeElements>
    <a:clrScheme name="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CSD">
  <a:themeElements>
    <a:clrScheme name="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CSD2010">
  <a:themeElements>
    <a:clrScheme name="Cegedim">
      <a:dk1>
        <a:srgbClr val="3F3F3F"/>
      </a:dk1>
      <a:lt1>
        <a:sysClr val="window" lastClr="FFFFFF"/>
      </a:lt1>
      <a:dk2>
        <a:srgbClr val="0082D1"/>
      </a:dk2>
      <a:lt2>
        <a:srgbClr val="D8D8D8"/>
      </a:lt2>
      <a:accent1>
        <a:srgbClr val="0082D1"/>
      </a:accent1>
      <a:accent2>
        <a:srgbClr val="F48026"/>
      </a:accent2>
      <a:accent3>
        <a:srgbClr val="79A532"/>
      </a:accent3>
      <a:accent4>
        <a:srgbClr val="6CBCE3"/>
      </a:accent4>
      <a:accent5>
        <a:srgbClr val="FAD20F"/>
      </a:accent5>
      <a:accent6>
        <a:srgbClr val="E0218A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7B406DD8F3AB40978867B0429F817B" ma:contentTypeVersion="0" ma:contentTypeDescription="Create a new document." ma:contentTypeScope="" ma:versionID="62f4d8d8cbd548575436974e6514434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07D978-8261-4A65-8D07-70F8BB67080E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1330AA5-A657-4A18-BF45-5E08F8830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B7C3148-0328-45AD-8C37-72D5E28FE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10961</TotalTime>
  <Words>407</Words>
  <Application>Microsoft Office PowerPoint</Application>
  <PresentationFormat>On-screen Show (4:3)</PresentationFormat>
  <Paragraphs>77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3_Conception personnalisée</vt:lpstr>
      <vt:lpstr>1_Conception personnalisée</vt:lpstr>
      <vt:lpstr>Thème CSD</vt:lpstr>
      <vt:lpstr>2_Conception personnalisée</vt:lpstr>
      <vt:lpstr>4_Conception personnalisée</vt:lpstr>
      <vt:lpstr>Thème CSD2010</vt:lpstr>
      <vt:lpstr>LINKING THIN to HES – POISONED CHALICE OR HOLY GRAIL?  </vt:lpstr>
      <vt:lpstr>THIN Data</vt:lpstr>
      <vt:lpstr>Slide 3</vt:lpstr>
      <vt:lpstr>How?</vt:lpstr>
      <vt:lpstr>Slide 5</vt:lpstr>
      <vt:lpstr>Link using Enhanced Trusted Third Party (eTTP) - Sapior</vt:lpstr>
      <vt:lpstr>Progress?</vt:lpstr>
      <vt:lpstr>Progress?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Sophie Dequae</dc:creator>
  <cp:lastModifiedBy>abourke</cp:lastModifiedBy>
  <cp:revision>1013</cp:revision>
  <dcterms:created xsi:type="dcterms:W3CDTF">2007-12-20T08:54:31Z</dcterms:created>
  <dcterms:modified xsi:type="dcterms:W3CDTF">2013-04-22T13:41:50Z</dcterms:modified>
</cp:coreProperties>
</file>